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8" r:id="rId3"/>
    <p:sldId id="259" r:id="rId4"/>
    <p:sldId id="260" r:id="rId5"/>
    <p:sldId id="261" r:id="rId6"/>
    <p:sldId id="262" r:id="rId7"/>
    <p:sldId id="263" r:id="rId8"/>
    <p:sldId id="264" r:id="rId9"/>
    <p:sldId id="285" r:id="rId10"/>
    <p:sldId id="265" r:id="rId11"/>
    <p:sldId id="270" r:id="rId12"/>
    <p:sldId id="278" r:id="rId13"/>
    <p:sldId id="279" r:id="rId14"/>
    <p:sldId id="271" r:id="rId15"/>
    <p:sldId id="280" r:id="rId16"/>
    <p:sldId id="281" r:id="rId17"/>
    <p:sldId id="282" r:id="rId18"/>
    <p:sldId id="283" r:id="rId19"/>
    <p:sldId id="290" r:id="rId20"/>
    <p:sldId id="291" r:id="rId21"/>
    <p:sldId id="272" r:id="rId22"/>
    <p:sldId id="293" r:id="rId23"/>
    <p:sldId id="294" r:id="rId24"/>
    <p:sldId id="295" r:id="rId25"/>
    <p:sldId id="296" r:id="rId26"/>
    <p:sldId id="297" r:id="rId27"/>
    <p:sldId id="298" r:id="rId28"/>
    <p:sldId id="299" r:id="rId29"/>
    <p:sldId id="300" r:id="rId30"/>
    <p:sldId id="273" r:id="rId31"/>
    <p:sldId id="301" r:id="rId32"/>
    <p:sldId id="257" r:id="rId33"/>
    <p:sldId id="275" r:id="rId34"/>
    <p:sldId id="276" r:id="rId35"/>
    <p:sldId id="287" r:id="rId36"/>
    <p:sldId id="284" r:id="rId37"/>
    <p:sldId id="286" r:id="rId38"/>
    <p:sldId id="288" r:id="rId39"/>
    <p:sldId id="289"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913" autoAdjust="0"/>
  </p:normalViewPr>
  <p:slideViewPr>
    <p:cSldViewPr>
      <p:cViewPr>
        <p:scale>
          <a:sx n="60" d="100"/>
          <a:sy n="60" d="100"/>
        </p:scale>
        <p:origin x="-2244" y="-228"/>
      </p:cViewPr>
      <p:guideLst>
        <p:guide orient="horz" pos="2160"/>
        <p:guide pos="2880"/>
      </p:guideLst>
    </p:cSldViewPr>
  </p:slideViewPr>
  <p:notesTextViewPr>
    <p:cViewPr>
      <p:scale>
        <a:sx n="100" d="100"/>
        <a:sy n="100" d="100"/>
      </p:scale>
      <p:origin x="0" y="0"/>
    </p:cViewPr>
  </p:notesTextViewPr>
  <p:notesViewPr>
    <p:cSldViewPr>
      <p:cViewPr varScale="1">
        <p:scale>
          <a:sx n="99" d="100"/>
          <a:sy n="99" d="100"/>
        </p:scale>
        <p:origin x="-238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C68C8E-C6ED-4CC3-8A6E-30D6B4DEE4E0}" type="datetimeFigureOut">
              <a:rPr lang="en-US" smtClean="0"/>
              <a:pPr/>
              <a:t>6/6/2011</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1B66BB-93A9-46A1-A1DD-07D225ED7A95}"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ivantodorov.com/blog/wp-content/070128/office5.jp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en.wikipedia.org/wiki/Thought" TargetMode="External"/><Relationship Id="rId3" Type="http://schemas.openxmlformats.org/officeDocument/2006/relationships/hyperlink" Target="http://en.wikipedia.org/wiki/Philosopher" TargetMode="External"/><Relationship Id="rId7" Type="http://schemas.openxmlformats.org/officeDocument/2006/relationships/hyperlink" Target="http://en.wikipedia.org/wiki/Idea"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en.wikipedia.org/wiki/Mind" TargetMode="External"/><Relationship Id="rId5" Type="http://schemas.openxmlformats.org/officeDocument/2006/relationships/hyperlink" Target="http://en.wikipedia.org/wiki/Artificial_intelligence" TargetMode="External"/><Relationship Id="rId10" Type="http://schemas.openxmlformats.org/officeDocument/2006/relationships/hyperlink" Target="http://en.wikipedia.org/wiki/Categorization" TargetMode="External"/><Relationship Id="rId4" Type="http://schemas.openxmlformats.org/officeDocument/2006/relationships/hyperlink" Target="http://en.wikipedia.org/wiki/Cognitive_science" TargetMode="External"/><Relationship Id="rId9" Type="http://schemas.openxmlformats.org/officeDocument/2006/relationships/hyperlink" Target="http://en.wikipedia.org/wiki/Concept"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abcteach.com/free/s/scissors1brgb.jp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uncrate.com/men/images/2006/06/paul-frank-volume-tee.jp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CA" dirty="0" smtClean="0"/>
              <a:t>Lots of interesting information and links via Wikipedia</a:t>
            </a:r>
          </a:p>
          <a:p>
            <a:pPr lvl="1">
              <a:buFontTx/>
              <a:buChar char="-"/>
            </a:pPr>
            <a:r>
              <a:rPr lang="en-CA" dirty="0" smtClean="0"/>
              <a:t>http://en.wikipedia.org/wiki/Human%E2%80%93computer_interaction</a:t>
            </a:r>
            <a:endParaRPr lang="en-CA" dirty="0"/>
          </a:p>
        </p:txBody>
      </p:sp>
      <p:sp>
        <p:nvSpPr>
          <p:cNvPr id="4" name="Slide Number Placeholder 3"/>
          <p:cNvSpPr>
            <a:spLocks noGrp="1"/>
          </p:cNvSpPr>
          <p:nvPr>
            <p:ph type="sldNum" sz="quarter" idx="10"/>
          </p:nvPr>
        </p:nvSpPr>
        <p:spPr/>
        <p:txBody>
          <a:bodyPr/>
          <a:lstStyle/>
          <a:p>
            <a:fld id="{5A1B66BB-93A9-46A1-A1DD-07D225ED7A95}" type="slidenum">
              <a:rPr lang="en-CA" smtClean="0"/>
              <a:pPr/>
              <a:t>2</a:t>
            </a:fld>
            <a:endParaRPr lang="en-CA"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CA" dirty="0" smtClean="0"/>
              <a:t>This means giving the user information about what action</a:t>
            </a:r>
            <a:r>
              <a:rPr lang="en-CA" baseline="0" dirty="0" smtClean="0"/>
              <a:t> has actually been done and what result has been accomplished.</a:t>
            </a:r>
          </a:p>
          <a:p>
            <a:pPr>
              <a:buFontTx/>
              <a:buChar char="-"/>
            </a:pPr>
            <a:r>
              <a:rPr lang="en-CA" baseline="0" dirty="0" smtClean="0"/>
              <a:t>An interesting example is imagining talking to someone without being able to hear your voice, or writing without hearing/feeling the pencil on the </a:t>
            </a:r>
            <a:r>
              <a:rPr lang="en-CA" baseline="0" dirty="0" smtClean="0"/>
              <a:t>paper</a:t>
            </a:r>
          </a:p>
          <a:p>
            <a:pPr>
              <a:buFontTx/>
              <a:buChar char="-"/>
            </a:pPr>
            <a:r>
              <a:rPr lang="en-CA" baseline="0" dirty="0" smtClean="0"/>
              <a:t>Even delays can mess up feedback – imagine playing a note on a guitar and have nothing happen for several seconds</a:t>
            </a:r>
          </a:p>
          <a:p>
            <a:pPr>
              <a:buFontTx/>
              <a:buChar char="-"/>
            </a:pPr>
            <a:r>
              <a:rPr lang="en-CA" baseline="0" dirty="0" smtClean="0"/>
              <a:t>“Feedback is about sending back information about what action has been done what has been accomplished, allowing the person to continue with the activity.”</a:t>
            </a:r>
            <a:endParaRPr lang="en-CA" baseline="0" dirty="0" smtClean="0"/>
          </a:p>
          <a:p>
            <a:pPr>
              <a:buFontTx/>
              <a:buChar char="-"/>
            </a:pPr>
            <a:r>
              <a:rPr lang="en-CA" baseline="0" dirty="0" smtClean="0"/>
              <a:t>Computer examples:</a:t>
            </a:r>
          </a:p>
          <a:p>
            <a:pPr lvl="1">
              <a:buFontTx/>
              <a:buChar char="-"/>
            </a:pPr>
            <a:r>
              <a:rPr lang="en-CA" baseline="0" dirty="0" smtClean="0"/>
              <a:t>Typing on a touch screen without audio or tactile feedback is hard</a:t>
            </a:r>
          </a:p>
          <a:p>
            <a:pPr lvl="1">
              <a:buFontTx/>
              <a:buChar char="-"/>
            </a:pPr>
            <a:r>
              <a:rPr lang="en-CA" baseline="0" dirty="0" smtClean="0"/>
              <a:t>Not knowing whether saving a document actually worked (show us that it did, even if it’s subtle)</a:t>
            </a:r>
          </a:p>
          <a:p>
            <a:pPr lvl="1">
              <a:buFontTx/>
              <a:buChar char="-"/>
            </a:pPr>
            <a:endParaRPr lang="en-CA" baseline="0" dirty="0" smtClean="0"/>
          </a:p>
          <a:p>
            <a:pPr marL="0" marR="0" lvl="0" indent="0" algn="l" defTabSz="914400" rtl="0" eaLnBrk="1" fontAlgn="auto" latinLnBrk="0" hangingPunct="1">
              <a:lnSpc>
                <a:spcPct val="100000"/>
              </a:lnSpc>
              <a:spcBef>
                <a:spcPts val="0"/>
              </a:spcBef>
              <a:spcAft>
                <a:spcPts val="0"/>
              </a:spcAft>
              <a:buClrTx/>
              <a:buSzTx/>
              <a:buFontTx/>
              <a:buChar char="-"/>
              <a:tabLst/>
              <a:defRPr/>
            </a:pPr>
            <a:r>
              <a:rPr lang="en-CA" baseline="0" dirty="0" smtClean="0"/>
              <a:t>Image: </a:t>
            </a:r>
            <a:r>
              <a:rPr lang="en-US" sz="1200" dirty="0" smtClean="0">
                <a:hlinkClick r:id="rId3"/>
              </a:rPr>
              <a:t>http://www.ivantodorov.com/blog/wp-content/070128/office5.jpg</a:t>
            </a:r>
            <a:endParaRPr lang="en-US" sz="1200" dirty="0" smtClean="0"/>
          </a:p>
          <a:p>
            <a:pPr lvl="0">
              <a:buFontTx/>
              <a:buNone/>
            </a:pPr>
            <a:endParaRPr lang="en-CA" baseline="0" dirty="0" smtClean="0"/>
          </a:p>
        </p:txBody>
      </p:sp>
      <p:sp>
        <p:nvSpPr>
          <p:cNvPr id="4" name="Slide Number Placeholder 3"/>
          <p:cNvSpPr>
            <a:spLocks noGrp="1"/>
          </p:cNvSpPr>
          <p:nvPr>
            <p:ph type="sldNum" sz="quarter" idx="10"/>
          </p:nvPr>
        </p:nvSpPr>
        <p:spPr/>
        <p:txBody>
          <a:bodyPr/>
          <a:lstStyle/>
          <a:p>
            <a:fld id="{5A1B66BB-93A9-46A1-A1DD-07D225ED7A95}" type="slidenum">
              <a:rPr lang="en-CA" smtClean="0"/>
              <a:pPr/>
              <a:t>18</a:t>
            </a:fld>
            <a:endParaRPr lang="en-CA"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CA" dirty="0" smtClean="0"/>
              <a:t>“This refers to designing interfaces to have similar operations and use similar elements for achieving similar tasks.”</a:t>
            </a:r>
          </a:p>
          <a:p>
            <a:pPr>
              <a:buFontTx/>
              <a:buChar char="-"/>
            </a:pPr>
            <a:r>
              <a:rPr lang="en-CA" dirty="0" smtClean="0"/>
              <a:t>Your interface should follow some set of rules (e.g. The same</a:t>
            </a:r>
            <a:r>
              <a:rPr lang="en-CA" baseline="0" dirty="0" smtClean="0"/>
              <a:t> operation selects various objects of different types)</a:t>
            </a:r>
          </a:p>
          <a:p>
            <a:pPr>
              <a:buFontTx/>
              <a:buChar char="-"/>
            </a:pPr>
            <a:r>
              <a:rPr lang="en-CA" baseline="0" dirty="0" smtClean="0"/>
              <a:t>Consistent interfaces are easier to learn and remember</a:t>
            </a:r>
          </a:p>
          <a:p>
            <a:pPr>
              <a:buFontTx/>
              <a:buChar char="-"/>
            </a:pPr>
            <a:r>
              <a:rPr lang="en-CA" baseline="0" dirty="0" smtClean="0"/>
              <a:t>Computer examples:</a:t>
            </a:r>
          </a:p>
          <a:p>
            <a:pPr lvl="1">
              <a:buFontTx/>
              <a:buChar char="-"/>
            </a:pPr>
            <a:r>
              <a:rPr lang="en-CA" baseline="0" dirty="0" smtClean="0"/>
              <a:t>Highlighting objects and text should always use the same mouse button (say, left) – it would be inconsistent to force the user to use the right mouse button for just one kind of object</a:t>
            </a:r>
          </a:p>
          <a:p>
            <a:pPr lvl="1">
              <a:buFontTx/>
              <a:buChar char="-"/>
            </a:pPr>
            <a:r>
              <a:rPr lang="en-CA" baseline="0" dirty="0" smtClean="0"/>
              <a:t>Map individual buttons to single operations in simple applications, or “create categories of commands that can be mapped into subsets of operations.”</a:t>
            </a:r>
            <a:endParaRPr lang="en-CA" dirty="0" smtClean="0"/>
          </a:p>
          <a:p>
            <a:pPr>
              <a:buFontTx/>
              <a:buChar char="-"/>
            </a:pPr>
            <a:endParaRPr lang="en-CA" baseline="0" dirty="0" smtClean="0"/>
          </a:p>
          <a:p>
            <a:pPr marL="0" marR="0" lvl="0" indent="0" algn="l" defTabSz="914400" rtl="0" eaLnBrk="1" fontAlgn="auto" latinLnBrk="0" hangingPunct="1">
              <a:lnSpc>
                <a:spcPct val="100000"/>
              </a:lnSpc>
              <a:spcBef>
                <a:spcPts val="0"/>
              </a:spcBef>
              <a:spcAft>
                <a:spcPts val="0"/>
              </a:spcAft>
              <a:buClrTx/>
              <a:buSzTx/>
              <a:buFontTx/>
              <a:buChar char="-"/>
              <a:tabLst/>
              <a:defRPr/>
            </a:pPr>
            <a:r>
              <a:rPr lang="en-CA" baseline="0" dirty="0" smtClean="0"/>
              <a:t>Image: </a:t>
            </a:r>
            <a:r>
              <a:rPr lang="en-CA" baseline="0" dirty="0" smtClean="0"/>
              <a:t>http://www.telegraph.co.uk/technology/3659992/Portable-CD-players-make-a-comeback.html</a:t>
            </a:r>
            <a:endParaRPr lang="en-US" sz="1200" dirty="0" smtClean="0"/>
          </a:p>
          <a:p>
            <a:pPr lvl="0">
              <a:buFontTx/>
              <a:buNone/>
            </a:pPr>
            <a:endParaRPr lang="en-CA" baseline="0" dirty="0" smtClean="0"/>
          </a:p>
        </p:txBody>
      </p:sp>
      <p:sp>
        <p:nvSpPr>
          <p:cNvPr id="4" name="Slide Number Placeholder 3"/>
          <p:cNvSpPr>
            <a:spLocks noGrp="1"/>
          </p:cNvSpPr>
          <p:nvPr>
            <p:ph type="sldNum" sz="quarter" idx="10"/>
          </p:nvPr>
        </p:nvSpPr>
        <p:spPr/>
        <p:txBody>
          <a:bodyPr/>
          <a:lstStyle/>
          <a:p>
            <a:fld id="{5A1B66BB-93A9-46A1-A1DD-07D225ED7A95}" type="slidenum">
              <a:rPr lang="en-CA" smtClean="0"/>
              <a:pPr/>
              <a:t>19</a:t>
            </a:fld>
            <a:endParaRPr lang="en-CA"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CA" dirty="0" smtClean="0"/>
              <a:t>“Affordance is a term used to refer to an attribute</a:t>
            </a:r>
            <a:r>
              <a:rPr lang="en-CA" baseline="0" dirty="0" smtClean="0"/>
              <a:t> of an object that allows people to know how to use it.”</a:t>
            </a:r>
          </a:p>
          <a:p>
            <a:pPr>
              <a:buFontTx/>
              <a:buChar char="-"/>
            </a:pPr>
            <a:r>
              <a:rPr lang="en-CA" baseline="0" dirty="0" smtClean="0"/>
              <a:t>Related to conceptual models (physical constraints), which can be used to afford (or give a clue) about how something works</a:t>
            </a:r>
          </a:p>
          <a:p>
            <a:pPr>
              <a:buFontTx/>
              <a:buChar char="-"/>
            </a:pPr>
            <a:r>
              <a:rPr lang="en-CA" baseline="0" dirty="0" smtClean="0"/>
              <a:t>Door handles afford pulling, cup handles afford grasping, etc</a:t>
            </a:r>
            <a:endParaRPr lang="en-CA" dirty="0" smtClean="0"/>
          </a:p>
          <a:p>
            <a:pPr>
              <a:buFontTx/>
              <a:buChar char="-"/>
            </a:pPr>
            <a:r>
              <a:rPr lang="en-CA" baseline="0" dirty="0" smtClean="0"/>
              <a:t>Computer examples:</a:t>
            </a:r>
          </a:p>
          <a:p>
            <a:pPr lvl="1">
              <a:buFontTx/>
              <a:buChar char="-"/>
            </a:pPr>
            <a:r>
              <a:rPr lang="en-CA" baseline="0" dirty="0" smtClean="0"/>
              <a:t>Usually perceived affordances rather than physical (learned conventions)</a:t>
            </a:r>
          </a:p>
          <a:p>
            <a:pPr lvl="1">
              <a:buFontTx/>
              <a:buChar char="-"/>
            </a:pPr>
            <a:r>
              <a:rPr lang="en-CA" baseline="0" dirty="0" smtClean="0"/>
              <a:t>When looking at an icon it should be obvious it can be clicked</a:t>
            </a:r>
          </a:p>
          <a:p>
            <a:pPr lvl="1">
              <a:buFontTx/>
              <a:buChar char="-"/>
            </a:pPr>
            <a:r>
              <a:rPr lang="en-CA" baseline="0" dirty="0" smtClean="0"/>
              <a:t>Scrollbars should afford being moved up and down</a:t>
            </a:r>
          </a:p>
          <a:p>
            <a:pPr lvl="1">
              <a:buFontTx/>
              <a:buChar char="-"/>
            </a:pPr>
            <a:r>
              <a:rPr lang="en-CA" baseline="0" dirty="0" smtClean="0"/>
              <a:t>Buttons should afford being pushed</a:t>
            </a:r>
            <a:endParaRPr lang="en-CA" baseline="0" dirty="0" smtClean="0"/>
          </a:p>
          <a:p>
            <a:pPr marL="0" marR="0" lvl="0" indent="0" algn="l" defTabSz="914400" rtl="0" eaLnBrk="1" fontAlgn="auto" latinLnBrk="0" hangingPunct="1">
              <a:lnSpc>
                <a:spcPct val="100000"/>
              </a:lnSpc>
              <a:spcBef>
                <a:spcPts val="0"/>
              </a:spcBef>
              <a:spcAft>
                <a:spcPts val="0"/>
              </a:spcAft>
              <a:buClrTx/>
              <a:buSzTx/>
              <a:buFontTx/>
              <a:buChar char="-"/>
              <a:tabLst/>
              <a:defRPr/>
            </a:pPr>
            <a:endParaRPr lang="en-CA" baseline="0" dirty="0" smtClean="0"/>
          </a:p>
          <a:p>
            <a:pPr marL="0" marR="0" lvl="0" indent="0" algn="l" defTabSz="914400" rtl="0" eaLnBrk="1" fontAlgn="auto" latinLnBrk="0" hangingPunct="1">
              <a:lnSpc>
                <a:spcPct val="100000"/>
              </a:lnSpc>
              <a:spcBef>
                <a:spcPts val="0"/>
              </a:spcBef>
              <a:spcAft>
                <a:spcPts val="0"/>
              </a:spcAft>
              <a:buClrTx/>
              <a:buSzTx/>
              <a:buFontTx/>
              <a:buChar char="-"/>
              <a:tabLst/>
              <a:defRPr/>
            </a:pPr>
            <a:r>
              <a:rPr lang="en-CA" baseline="0" dirty="0" smtClean="0"/>
              <a:t>Image: http://www.freshpromotions.com.au/mugs/ceramic-mugs/contrast-can-mug.html</a:t>
            </a:r>
            <a:endParaRPr lang="en-US" sz="1200" dirty="0" smtClean="0"/>
          </a:p>
          <a:p>
            <a:pPr lvl="0">
              <a:buFontTx/>
              <a:buNone/>
            </a:pPr>
            <a:endParaRPr lang="en-CA" baseline="0" dirty="0" smtClean="0"/>
          </a:p>
        </p:txBody>
      </p:sp>
      <p:sp>
        <p:nvSpPr>
          <p:cNvPr id="4" name="Slide Number Placeholder 3"/>
          <p:cNvSpPr>
            <a:spLocks noGrp="1"/>
          </p:cNvSpPr>
          <p:nvPr>
            <p:ph type="sldNum" sz="quarter" idx="10"/>
          </p:nvPr>
        </p:nvSpPr>
        <p:spPr/>
        <p:txBody>
          <a:bodyPr/>
          <a:lstStyle/>
          <a:p>
            <a:fld id="{5A1B66BB-93A9-46A1-A1DD-07D225ED7A95}" type="slidenum">
              <a:rPr lang="en-CA" smtClean="0"/>
              <a:pPr/>
              <a:t>20</a:t>
            </a:fld>
            <a:endParaRPr lang="en-CA"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CA" dirty="0" smtClean="0"/>
              <a:t>How obvious is it to</a:t>
            </a:r>
            <a:r>
              <a:rPr lang="en-CA" baseline="0" dirty="0" smtClean="0"/>
              <a:t> know how to open these doors?</a:t>
            </a:r>
          </a:p>
          <a:p>
            <a:pPr>
              <a:buFontTx/>
              <a:buChar char="-"/>
            </a:pPr>
            <a:r>
              <a:rPr lang="en-CA" baseline="0" dirty="0" smtClean="0"/>
              <a:t>For those with labels... Is it really reasonable that such a simple device (a DOOR) needs a manual??</a:t>
            </a:r>
          </a:p>
          <a:p>
            <a:pPr>
              <a:buFontTx/>
              <a:buChar char="-"/>
            </a:pPr>
            <a:endParaRPr lang="en-CA" baseline="0" dirty="0" smtClean="0"/>
          </a:p>
          <a:p>
            <a:pPr>
              <a:buFontTx/>
              <a:buChar char="-"/>
            </a:pPr>
            <a:r>
              <a:rPr lang="en-CA" baseline="0" dirty="0" smtClean="0"/>
              <a:t>Image from CS Unplugged activity on human interface design</a:t>
            </a:r>
          </a:p>
          <a:p>
            <a:pPr lvl="1">
              <a:buFontTx/>
              <a:buChar char="-"/>
            </a:pPr>
            <a:r>
              <a:rPr lang="en-CA" dirty="0" smtClean="0"/>
              <a:t>http://csunplugged.com/human-interface-design</a:t>
            </a:r>
            <a:endParaRPr lang="en-CA" dirty="0"/>
          </a:p>
        </p:txBody>
      </p:sp>
      <p:sp>
        <p:nvSpPr>
          <p:cNvPr id="4" name="Slide Number Placeholder 3"/>
          <p:cNvSpPr>
            <a:spLocks noGrp="1"/>
          </p:cNvSpPr>
          <p:nvPr>
            <p:ph type="sldNum" sz="quarter" idx="10"/>
          </p:nvPr>
        </p:nvSpPr>
        <p:spPr/>
        <p:txBody>
          <a:bodyPr/>
          <a:lstStyle/>
          <a:p>
            <a:fld id="{5A1B66BB-93A9-46A1-A1DD-07D225ED7A95}" type="slidenum">
              <a:rPr lang="en-CA" smtClean="0"/>
              <a:pPr/>
              <a:t>21</a:t>
            </a:fld>
            <a:endParaRPr lang="en-CA"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CA" dirty="0" smtClean="0"/>
              <a:t>Image: http://www.lumosity.com/blog/what-is-cognition/</a:t>
            </a:r>
          </a:p>
          <a:p>
            <a:pPr>
              <a:buFontTx/>
              <a:buChar char="-"/>
            </a:pPr>
            <a:r>
              <a:rPr lang="en-CA" dirty="0" smtClean="0"/>
              <a:t>“Cognition is what goes</a:t>
            </a:r>
            <a:r>
              <a:rPr lang="en-CA" baseline="0" dirty="0" smtClean="0"/>
              <a:t> on in our heads when we carry out our everyday activities.”</a:t>
            </a:r>
          </a:p>
          <a:p>
            <a:pPr lvl="1">
              <a:buFontTx/>
              <a:buChar char="-"/>
            </a:pPr>
            <a:r>
              <a:rPr lang="en-CA" baseline="0" dirty="0" smtClean="0"/>
              <a:t>...thinking, remembering, learning, daydreaming, decision-making, seeing, reading, writing, talking...</a:t>
            </a:r>
          </a:p>
          <a:p>
            <a:pPr lvl="0">
              <a:buFontTx/>
              <a:buChar char="-"/>
            </a:pPr>
            <a:endParaRPr lang="en-CA" dirty="0"/>
          </a:p>
        </p:txBody>
      </p:sp>
      <p:sp>
        <p:nvSpPr>
          <p:cNvPr id="4" name="Slide Number Placeholder 3"/>
          <p:cNvSpPr>
            <a:spLocks noGrp="1"/>
          </p:cNvSpPr>
          <p:nvPr>
            <p:ph type="sldNum" sz="quarter" idx="10"/>
          </p:nvPr>
        </p:nvSpPr>
        <p:spPr/>
        <p:txBody>
          <a:bodyPr/>
          <a:lstStyle/>
          <a:p>
            <a:fld id="{5A1B66BB-93A9-46A1-A1DD-07D225ED7A95}" type="slidenum">
              <a:rPr lang="en-CA" smtClean="0"/>
              <a:pPr/>
              <a:t>22</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CA" dirty="0" smtClean="0"/>
              <a:t>“Attention is the process of selecting things to concentrate on, at a point in time, from the range of possibilities</a:t>
            </a:r>
            <a:r>
              <a:rPr lang="en-CA" baseline="0" dirty="0" smtClean="0"/>
              <a:t> available.”</a:t>
            </a:r>
          </a:p>
          <a:p>
            <a:pPr>
              <a:buFontTx/>
              <a:buChar char="-"/>
            </a:pPr>
            <a:r>
              <a:rPr lang="en-CA" baseline="0" dirty="0" smtClean="0"/>
              <a:t>Auditory and/or visual</a:t>
            </a:r>
          </a:p>
          <a:p>
            <a:pPr>
              <a:buFontTx/>
              <a:buChar char="-"/>
            </a:pPr>
            <a:r>
              <a:rPr lang="en-CA" baseline="0" dirty="0" smtClean="0"/>
              <a:t>How easy it is to pay attention depends on whether there is a clear goal and how the information is presented</a:t>
            </a:r>
          </a:p>
          <a:p>
            <a:pPr>
              <a:buFontTx/>
              <a:buChar char="-"/>
            </a:pPr>
            <a:r>
              <a:rPr lang="en-CA" baseline="0" dirty="0" smtClean="0"/>
              <a:t>Design Implications</a:t>
            </a:r>
          </a:p>
          <a:p>
            <a:pPr lvl="1">
              <a:buFontTx/>
              <a:buChar char="-"/>
            </a:pPr>
            <a:r>
              <a:rPr lang="en-CA" baseline="0" dirty="0" smtClean="0"/>
              <a:t>Make information salient (noticeable, important) when it is needed (animated graphics, colour, underlining, ordering, spacing, ...)</a:t>
            </a:r>
          </a:p>
          <a:p>
            <a:pPr lvl="1">
              <a:buFontTx/>
              <a:buChar char="-"/>
            </a:pPr>
            <a:r>
              <a:rPr lang="en-CA" baseline="0" dirty="0" smtClean="0"/>
              <a:t>Avoid clutter / too much information</a:t>
            </a:r>
            <a:endParaRPr lang="en-CA" dirty="0"/>
          </a:p>
        </p:txBody>
      </p:sp>
      <p:sp>
        <p:nvSpPr>
          <p:cNvPr id="4" name="Slide Number Placeholder 3"/>
          <p:cNvSpPr>
            <a:spLocks noGrp="1"/>
          </p:cNvSpPr>
          <p:nvPr>
            <p:ph type="sldNum" sz="quarter" idx="10"/>
          </p:nvPr>
        </p:nvSpPr>
        <p:spPr/>
        <p:txBody>
          <a:bodyPr/>
          <a:lstStyle/>
          <a:p>
            <a:fld id="{5A1B66BB-93A9-46A1-A1DD-07D225ED7A95}" type="slidenum">
              <a:rPr lang="en-CA" smtClean="0"/>
              <a:pPr/>
              <a:t>23</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CA" dirty="0"/>
          </a:p>
        </p:txBody>
      </p:sp>
      <p:sp>
        <p:nvSpPr>
          <p:cNvPr id="4" name="Slide Number Placeholder 3"/>
          <p:cNvSpPr>
            <a:spLocks noGrp="1"/>
          </p:cNvSpPr>
          <p:nvPr>
            <p:ph type="sldNum" sz="quarter" idx="10"/>
          </p:nvPr>
        </p:nvSpPr>
        <p:spPr/>
        <p:txBody>
          <a:bodyPr/>
          <a:lstStyle/>
          <a:p>
            <a:fld id="{5A1B66BB-93A9-46A1-A1DD-07D225ED7A95}" type="slidenum">
              <a:rPr lang="en-CA" smtClean="0"/>
              <a:pPr/>
              <a:t>24</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CA" dirty="0" smtClean="0"/>
              <a:t>Image: http://www.mariamolbak.com/senses.html </a:t>
            </a:r>
          </a:p>
          <a:p>
            <a:pPr>
              <a:buFontTx/>
              <a:buChar char="-"/>
            </a:pPr>
            <a:r>
              <a:rPr lang="en-CA" dirty="0" smtClean="0"/>
              <a:t>“Perception refers to how information is acquired from the environment, via the different sense organs, e.g.</a:t>
            </a:r>
            <a:r>
              <a:rPr lang="en-CA" baseline="0" dirty="0" smtClean="0"/>
              <a:t> eyes, ears, fingers, and transformed into experiences of objects, events, sounds, and tastes.”</a:t>
            </a:r>
          </a:p>
          <a:p>
            <a:pPr>
              <a:buFontTx/>
              <a:buChar char="-"/>
            </a:pPr>
            <a:r>
              <a:rPr lang="en-CA" baseline="0" dirty="0" smtClean="0"/>
              <a:t>Need to make sure information is presented in a way that can be readily perceived in the manner intended</a:t>
            </a:r>
          </a:p>
          <a:p>
            <a:pPr>
              <a:buFontTx/>
              <a:buChar char="-"/>
            </a:pPr>
            <a:r>
              <a:rPr lang="en-CA" baseline="0" dirty="0" smtClean="0"/>
              <a:t>Design implications:</a:t>
            </a:r>
          </a:p>
          <a:p>
            <a:pPr lvl="1">
              <a:buFontTx/>
              <a:buChar char="-"/>
            </a:pPr>
            <a:r>
              <a:rPr lang="en-CA" dirty="0" smtClean="0"/>
              <a:t>Bordering and</a:t>
            </a:r>
            <a:r>
              <a:rPr lang="en-CA" baseline="0" dirty="0" smtClean="0"/>
              <a:t> spacing are effective visual ways of grouping information</a:t>
            </a:r>
          </a:p>
          <a:p>
            <a:pPr lvl="1">
              <a:buFontTx/>
              <a:buChar char="-"/>
            </a:pPr>
            <a:r>
              <a:rPr lang="en-CA" baseline="0" dirty="0" smtClean="0"/>
              <a:t>Sounds must be audible and distinguishable</a:t>
            </a:r>
          </a:p>
          <a:p>
            <a:pPr lvl="1">
              <a:buFontTx/>
              <a:buChar char="-"/>
            </a:pPr>
            <a:r>
              <a:rPr lang="en-CA" baseline="0" dirty="0" smtClean="0"/>
              <a:t>Text must be legible and distinguishable from the background</a:t>
            </a:r>
          </a:p>
          <a:p>
            <a:pPr lvl="1">
              <a:buFontTx/>
              <a:buChar char="-"/>
            </a:pPr>
            <a:r>
              <a:rPr lang="en-CA" baseline="0" dirty="0" smtClean="0"/>
              <a:t>Tactile (touch) feedback has to be distinguishable and recognizable</a:t>
            </a:r>
          </a:p>
          <a:p>
            <a:pPr lvl="1">
              <a:buFontTx/>
              <a:buChar char="-"/>
            </a:pPr>
            <a:r>
              <a:rPr lang="en-CA" baseline="0" dirty="0" smtClean="0"/>
              <a:t>Users have to be able to distinguish the meaning of graphics / icons easily</a:t>
            </a:r>
            <a:endParaRPr lang="en-CA" dirty="0"/>
          </a:p>
        </p:txBody>
      </p:sp>
      <p:sp>
        <p:nvSpPr>
          <p:cNvPr id="4" name="Slide Number Placeholder 3"/>
          <p:cNvSpPr>
            <a:spLocks noGrp="1"/>
          </p:cNvSpPr>
          <p:nvPr>
            <p:ph type="sldNum" sz="quarter" idx="10"/>
          </p:nvPr>
        </p:nvSpPr>
        <p:spPr/>
        <p:txBody>
          <a:bodyPr/>
          <a:lstStyle/>
          <a:p>
            <a:fld id="{5A1B66BB-93A9-46A1-A1DD-07D225ED7A95}" type="slidenum">
              <a:rPr lang="en-CA" smtClean="0"/>
              <a:pPr/>
              <a:t>25</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CA" dirty="0" smtClean="0"/>
              <a:t>Image: http://listverse.com/2007/08/27/top-10-tips-to-improve-your-memory/</a:t>
            </a:r>
          </a:p>
          <a:p>
            <a:pPr>
              <a:buFontTx/>
              <a:buChar char="-"/>
            </a:pPr>
            <a:r>
              <a:rPr lang="en-CA" dirty="0" smtClean="0"/>
              <a:t>“Memory involves recalling various kinds of knowledge that allow us to act appropriately.</a:t>
            </a:r>
            <a:r>
              <a:rPr lang="en-CA" baseline="0" dirty="0" smtClean="0"/>
              <a:t> ... A filtering process is used to decide what information gets further processed and memorized.”</a:t>
            </a:r>
          </a:p>
          <a:p>
            <a:pPr>
              <a:buFontTx/>
              <a:buChar char="-"/>
            </a:pPr>
            <a:r>
              <a:rPr lang="en-CA" baseline="0" dirty="0" smtClean="0"/>
              <a:t>Design implications:</a:t>
            </a:r>
          </a:p>
          <a:p>
            <a:pPr lvl="1">
              <a:buFontTx/>
              <a:buChar char="-"/>
            </a:pPr>
            <a:r>
              <a:rPr lang="en-CA" baseline="0" dirty="0" smtClean="0"/>
              <a:t>Don’t overload memory with complicated procedures</a:t>
            </a:r>
          </a:p>
          <a:p>
            <a:pPr lvl="1">
              <a:buFontTx/>
              <a:buChar char="-"/>
            </a:pPr>
            <a:r>
              <a:rPr lang="en-CA" baseline="0" dirty="0" smtClean="0"/>
              <a:t>Promote </a:t>
            </a:r>
            <a:r>
              <a:rPr lang="en-CA" i="1" baseline="0" dirty="0" smtClean="0"/>
              <a:t>recognition</a:t>
            </a:r>
            <a:r>
              <a:rPr lang="en-CA" i="0" baseline="0" dirty="0" smtClean="0"/>
              <a:t> over </a:t>
            </a:r>
            <a:r>
              <a:rPr lang="en-CA" i="1" baseline="0" dirty="0" smtClean="0"/>
              <a:t>recall</a:t>
            </a:r>
            <a:r>
              <a:rPr lang="en-CA" i="0" baseline="0" dirty="0" smtClean="0"/>
              <a:t> using menus, icons, and consistency</a:t>
            </a:r>
          </a:p>
          <a:p>
            <a:pPr lvl="1">
              <a:buFontTx/>
              <a:buChar char="-"/>
            </a:pPr>
            <a:r>
              <a:rPr lang="en-CA" baseline="0" dirty="0" smtClean="0"/>
              <a:t>Provide multiple ways to encode information to help users remember where it is stored (categories, colour, flagging, time stamping, tagging, icons, etc)</a:t>
            </a:r>
          </a:p>
        </p:txBody>
      </p:sp>
      <p:sp>
        <p:nvSpPr>
          <p:cNvPr id="4" name="Slide Number Placeholder 3"/>
          <p:cNvSpPr>
            <a:spLocks noGrp="1"/>
          </p:cNvSpPr>
          <p:nvPr>
            <p:ph type="sldNum" sz="quarter" idx="10"/>
          </p:nvPr>
        </p:nvSpPr>
        <p:spPr/>
        <p:txBody>
          <a:bodyPr/>
          <a:lstStyle/>
          <a:p>
            <a:fld id="{5A1B66BB-93A9-46A1-A1DD-07D225ED7A95}" type="slidenum">
              <a:rPr lang="en-CA" smtClean="0"/>
              <a:pPr/>
              <a:t>26</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CA" dirty="0" smtClean="0"/>
              <a:t>Image: http://www.redberrybiblecamp.com/Redberry_Bible_Camp/Frequently_Asked_Questions.html</a:t>
            </a:r>
          </a:p>
          <a:p>
            <a:pPr>
              <a:buFontTx/>
              <a:buChar char="-"/>
            </a:pPr>
            <a:r>
              <a:rPr lang="en-CA" dirty="0" smtClean="0"/>
              <a:t>Problem</a:t>
            </a:r>
            <a:r>
              <a:rPr lang="en-CA" baseline="0" dirty="0" smtClean="0"/>
              <a:t> solving, planning, reasoning, and decision-making “include thinking what to do, what the options are, and what the consequences might be of carrying out a given action.”</a:t>
            </a:r>
          </a:p>
          <a:p>
            <a:pPr>
              <a:buFontTx/>
              <a:buChar char="-"/>
            </a:pPr>
            <a:r>
              <a:rPr lang="en-CA" baseline="0" dirty="0" smtClean="0"/>
              <a:t>(Related to the seven stages of action...)</a:t>
            </a:r>
          </a:p>
          <a:p>
            <a:pPr>
              <a:buFontTx/>
              <a:buChar char="-"/>
            </a:pPr>
            <a:r>
              <a:rPr lang="en-CA" baseline="0" dirty="0" smtClean="0"/>
              <a:t>Novices often rely on trial-and-error and possibly act irrationally, while experts are able to select the optimal strategies</a:t>
            </a:r>
          </a:p>
          <a:p>
            <a:pPr>
              <a:buFontTx/>
              <a:buChar char="-"/>
            </a:pPr>
            <a:r>
              <a:rPr lang="en-CA" baseline="0" dirty="0" smtClean="0"/>
              <a:t>Design implications:</a:t>
            </a:r>
          </a:p>
          <a:p>
            <a:pPr lvl="1">
              <a:buFontTx/>
              <a:buChar char="-"/>
            </a:pPr>
            <a:r>
              <a:rPr lang="en-CA" baseline="0" dirty="0" smtClean="0"/>
              <a:t>Provide additional hidden info for those who want to know more</a:t>
            </a:r>
          </a:p>
          <a:p>
            <a:pPr lvl="1">
              <a:buFontTx/>
              <a:buChar char="-"/>
            </a:pPr>
            <a:r>
              <a:rPr lang="en-CA" baseline="0" dirty="0" smtClean="0"/>
              <a:t>Offer simple and memorable functions for computational aids intended to support rapid decision making and planning on the move</a:t>
            </a:r>
          </a:p>
        </p:txBody>
      </p:sp>
      <p:sp>
        <p:nvSpPr>
          <p:cNvPr id="4" name="Slide Number Placeholder 3"/>
          <p:cNvSpPr>
            <a:spLocks noGrp="1"/>
          </p:cNvSpPr>
          <p:nvPr>
            <p:ph type="sldNum" sz="quarter" idx="10"/>
          </p:nvPr>
        </p:nvSpPr>
        <p:spPr/>
        <p:txBody>
          <a:bodyPr/>
          <a:lstStyle/>
          <a:p>
            <a:fld id="{5A1B66BB-93A9-46A1-A1DD-07D225ED7A95}" type="slidenum">
              <a:rPr lang="en-CA" smtClean="0"/>
              <a:pPr/>
              <a:t>27</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CA" dirty="0" smtClean="0"/>
              <a:t>Great books to check</a:t>
            </a:r>
            <a:r>
              <a:rPr lang="en-CA" baseline="0" dirty="0" smtClean="0"/>
              <a:t> out (and what most of these notes are based on):</a:t>
            </a:r>
          </a:p>
          <a:p>
            <a:pPr lvl="1">
              <a:buFontTx/>
              <a:buChar char="-"/>
            </a:pPr>
            <a:r>
              <a:rPr lang="en-CA" baseline="0" dirty="0" smtClean="0"/>
              <a:t>The Design of Everyday Things by Norman (&lt; $15)</a:t>
            </a:r>
          </a:p>
          <a:p>
            <a:pPr lvl="2">
              <a:buFontTx/>
              <a:buChar char="-"/>
            </a:pPr>
            <a:r>
              <a:rPr lang="en-CA" baseline="0" dirty="0" smtClean="0"/>
              <a:t>http://www.amazon.ca/Design-Everyday-Things-Don-Norman/dp/0465067107</a:t>
            </a:r>
          </a:p>
          <a:p>
            <a:pPr lvl="1">
              <a:buFontTx/>
              <a:buChar char="-"/>
            </a:pPr>
            <a:r>
              <a:rPr lang="en-CA" baseline="0" dirty="0" smtClean="0"/>
              <a:t>Interaction Design: Beyond Human Computer Interaction by Sharp/Rogers/Pierce (~$60)</a:t>
            </a:r>
          </a:p>
          <a:p>
            <a:pPr lvl="2">
              <a:buFontTx/>
              <a:buChar char="-"/>
            </a:pPr>
            <a:r>
              <a:rPr lang="en-CA" baseline="0" dirty="0" smtClean="0"/>
              <a:t>http://www.amazon.ca/Interaction-Design-Beyond-Human-Computer/dp/0470018666/ref=sr_1_1?s=books&amp;ie=UTF8&amp;qid=1307383426&amp;sr=1-1</a:t>
            </a:r>
          </a:p>
        </p:txBody>
      </p:sp>
      <p:sp>
        <p:nvSpPr>
          <p:cNvPr id="4" name="Slide Number Placeholder 3"/>
          <p:cNvSpPr>
            <a:spLocks noGrp="1"/>
          </p:cNvSpPr>
          <p:nvPr>
            <p:ph type="sldNum" sz="quarter" idx="10"/>
          </p:nvPr>
        </p:nvSpPr>
        <p:spPr/>
        <p:txBody>
          <a:bodyPr/>
          <a:lstStyle/>
          <a:p>
            <a:fld id="{5A1B66BB-93A9-46A1-A1DD-07D225ED7A95}" type="slidenum">
              <a:rPr lang="en-CA" smtClean="0"/>
              <a:pPr/>
              <a:t>10</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CA" baseline="0" dirty="0" smtClean="0"/>
              <a:t>Image: http://www.racknine.com/blog/web-design/user-interface-in-web-design/</a:t>
            </a:r>
          </a:p>
          <a:p>
            <a:pPr>
              <a:buFontTx/>
              <a:buChar char="-"/>
            </a:pPr>
            <a:r>
              <a:rPr lang="en-CA" baseline="0" dirty="0" smtClean="0"/>
              <a:t>Mental models are used to reason about a system, and to figure out what to do when something unexpected happens or when encountering a new system</a:t>
            </a:r>
          </a:p>
          <a:p>
            <a:pPr lvl="1">
              <a:buFontTx/>
              <a:buChar char="-"/>
            </a:pPr>
            <a:r>
              <a:rPr lang="en-CA" baseline="0" dirty="0" smtClean="0"/>
              <a:t>They are like a theory about what is going on</a:t>
            </a:r>
          </a:p>
          <a:p>
            <a:pPr lvl="0">
              <a:buFontTx/>
              <a:buChar char="-"/>
            </a:pPr>
            <a:r>
              <a:rPr lang="en-CA" baseline="0" dirty="0" smtClean="0"/>
              <a:t>Internal constructions of some aspect of the external world that can be manipulated to predict and infer</a:t>
            </a:r>
          </a:p>
          <a:p>
            <a:pPr lvl="0">
              <a:buFontTx/>
              <a:buChar char="-"/>
            </a:pPr>
            <a:r>
              <a:rPr lang="en-CA" baseline="0" dirty="0" smtClean="0"/>
              <a:t>With computers, mental models are often incomplete, easily confusable, and based on inappropriate analogies</a:t>
            </a:r>
          </a:p>
          <a:p>
            <a:pPr lvl="1">
              <a:buFontTx/>
              <a:buChar char="-"/>
            </a:pPr>
            <a:r>
              <a:rPr lang="en-CA" baseline="0" dirty="0" smtClean="0"/>
              <a:t>Becomes difficult to identify, describe, or solve a problem</a:t>
            </a:r>
          </a:p>
          <a:p>
            <a:pPr lvl="1">
              <a:buFontTx/>
              <a:buChar char="-"/>
            </a:pPr>
            <a:r>
              <a:rPr lang="en-CA" baseline="0" dirty="0" smtClean="0"/>
              <a:t>Learning a bit about programming and computational thinking will improve your mental models of computers, which may help you understand how software works better or how to solve problems you encounter</a:t>
            </a:r>
            <a:endParaRPr lang="en-CA" baseline="0" dirty="0" smtClean="0"/>
          </a:p>
        </p:txBody>
      </p:sp>
      <p:sp>
        <p:nvSpPr>
          <p:cNvPr id="4" name="Slide Number Placeholder 3"/>
          <p:cNvSpPr>
            <a:spLocks noGrp="1"/>
          </p:cNvSpPr>
          <p:nvPr>
            <p:ph type="sldNum" sz="quarter" idx="10"/>
          </p:nvPr>
        </p:nvSpPr>
        <p:spPr/>
        <p:txBody>
          <a:bodyPr/>
          <a:lstStyle/>
          <a:p>
            <a:fld id="{5A1B66BB-93A9-46A1-A1DD-07D225ED7A95}" type="slidenum">
              <a:rPr lang="en-CA" smtClean="0"/>
              <a:pPr/>
              <a:t>28</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CA" baseline="0" dirty="0" smtClean="0"/>
              <a:t>Image: http://colectivopsyne.blogspot.com/2010/06/embodied-cognition.html</a:t>
            </a:r>
          </a:p>
          <a:p>
            <a:pPr>
              <a:buFontTx/>
              <a:buChar char="-"/>
            </a:pPr>
            <a:r>
              <a:rPr lang="en-CA" baseline="0" dirty="0" smtClean="0"/>
              <a:t>Good description from </a:t>
            </a:r>
            <a:r>
              <a:rPr lang="en-CA" baseline="0" dirty="0" err="1" smtClean="0"/>
              <a:t>wikipedia</a:t>
            </a:r>
            <a:r>
              <a:rPr lang="en-CA" baseline="0" dirty="0" smtClean="0"/>
              <a:t> (http://en.wikipedia.org/wiki/Embodied_cognition):</a:t>
            </a:r>
          </a:p>
          <a:p>
            <a:pPr lvl="1">
              <a:buFontTx/>
              <a:buChar char="-"/>
            </a:pPr>
            <a:r>
              <a:rPr lang="en-CA" baseline="0" dirty="0" smtClean="0"/>
              <a:t>”</a:t>
            </a:r>
            <a:r>
              <a:rPr lang="en-CA" dirty="0" smtClean="0">
                <a:hlinkClick r:id="rId3" tooltip="Philosopher"/>
              </a:rPr>
              <a:t> Philosophers</a:t>
            </a:r>
            <a:r>
              <a:rPr lang="en-CA" dirty="0" smtClean="0"/>
              <a:t>, </a:t>
            </a:r>
            <a:r>
              <a:rPr lang="en-CA" dirty="0" smtClean="0">
                <a:hlinkClick r:id="rId4" tooltip="Cognitive science"/>
              </a:rPr>
              <a:t>cognitive scientists</a:t>
            </a:r>
            <a:r>
              <a:rPr lang="en-CA" dirty="0" smtClean="0"/>
              <a:t> and </a:t>
            </a:r>
            <a:r>
              <a:rPr lang="en-CA" dirty="0" smtClean="0">
                <a:hlinkClick r:id="rId5" tooltip="Artificial intelligence"/>
              </a:rPr>
              <a:t>artificial intelligence researchers</a:t>
            </a:r>
            <a:r>
              <a:rPr lang="en-CA" dirty="0" smtClean="0"/>
              <a:t> who study </a:t>
            </a:r>
            <a:r>
              <a:rPr lang="en-CA" b="1" dirty="0" smtClean="0"/>
              <a:t>embodied cognition</a:t>
            </a:r>
            <a:r>
              <a:rPr lang="en-CA" dirty="0" smtClean="0"/>
              <a:t> and the </a:t>
            </a:r>
            <a:r>
              <a:rPr lang="en-CA" b="1" dirty="0" smtClean="0"/>
              <a:t>embodied mind</a:t>
            </a:r>
            <a:r>
              <a:rPr lang="en-CA" dirty="0" smtClean="0"/>
              <a:t> believe that the nature of the human </a:t>
            </a:r>
            <a:r>
              <a:rPr lang="en-CA" dirty="0" smtClean="0">
                <a:hlinkClick r:id="rId6" tooltip="Mind"/>
              </a:rPr>
              <a:t>mind</a:t>
            </a:r>
            <a:r>
              <a:rPr lang="en-CA" dirty="0" smtClean="0"/>
              <a:t> is largely determined by the form of the human body. They argue that all aspects of cognition, such as </a:t>
            </a:r>
            <a:r>
              <a:rPr lang="en-CA" dirty="0" smtClean="0">
                <a:hlinkClick r:id="rId7" tooltip="Idea"/>
              </a:rPr>
              <a:t>ideas</a:t>
            </a:r>
            <a:r>
              <a:rPr lang="en-CA" dirty="0" smtClean="0"/>
              <a:t>, </a:t>
            </a:r>
            <a:r>
              <a:rPr lang="en-CA" dirty="0" smtClean="0">
                <a:hlinkClick r:id="rId8" tooltip="Thought"/>
              </a:rPr>
              <a:t>thoughts</a:t>
            </a:r>
            <a:r>
              <a:rPr lang="en-CA" dirty="0" smtClean="0"/>
              <a:t>, </a:t>
            </a:r>
            <a:r>
              <a:rPr lang="en-CA" dirty="0" smtClean="0">
                <a:hlinkClick r:id="rId9" tooltip="Concept"/>
              </a:rPr>
              <a:t>concepts</a:t>
            </a:r>
            <a:r>
              <a:rPr lang="en-CA" dirty="0" smtClean="0"/>
              <a:t> and </a:t>
            </a:r>
            <a:r>
              <a:rPr lang="en-CA" dirty="0" smtClean="0">
                <a:hlinkClick r:id="rId10" tooltip="Categorization"/>
              </a:rPr>
              <a:t>categories</a:t>
            </a:r>
            <a:r>
              <a:rPr lang="en-CA" dirty="0" smtClean="0"/>
              <a:t> are shaped by aspects of the body. These aspects include the perceptual system, the intuitions that underlie the ability to move, activities and interactions with our environment and the native understanding of the world that is built into the body and the brain.</a:t>
            </a:r>
          </a:p>
          <a:p>
            <a:pPr lvl="0">
              <a:buFontTx/>
              <a:buChar char="-"/>
            </a:pPr>
            <a:r>
              <a:rPr lang="en-CA" baseline="0" dirty="0" smtClean="0"/>
              <a:t>My own description:</a:t>
            </a:r>
          </a:p>
          <a:p>
            <a:pPr lvl="1">
              <a:buFontTx/>
              <a:buChar char="-"/>
            </a:pPr>
            <a:r>
              <a:rPr lang="en-CA" baseline="0" dirty="0" smtClean="0"/>
              <a:t>“</a:t>
            </a:r>
            <a:r>
              <a:rPr lang="en-CA" sz="1200" kern="1200" baseline="0" dirty="0" smtClean="0">
                <a:solidFill>
                  <a:schemeClr val="tx1"/>
                </a:solidFill>
                <a:latin typeface="+mn-lt"/>
                <a:ea typeface="+mn-ea"/>
                <a:cs typeface="+mn-cs"/>
              </a:rPr>
              <a:t>The key to embodied cognition is the concept that rich, internally stored models of the world are not necessarily needed; instead, a person can exploit bodily actions and then repeatedly consult their local environment to make sense of the world.”</a:t>
            </a:r>
          </a:p>
          <a:p>
            <a:pPr lvl="0">
              <a:buFontTx/>
              <a:buChar char="-"/>
            </a:pPr>
            <a:r>
              <a:rPr lang="en-CA" kern="1200" baseline="0" dirty="0" smtClean="0">
                <a:solidFill>
                  <a:schemeClr val="tx1"/>
                </a:solidFill>
                <a:latin typeface="+mn-lt"/>
                <a:ea typeface="+mn-ea"/>
                <a:cs typeface="+mn-cs"/>
              </a:rPr>
              <a:t>Knowledge can be placed into the world instead of having to remember it</a:t>
            </a:r>
          </a:p>
          <a:p>
            <a:pPr lvl="0">
              <a:buFontTx/>
              <a:buChar char="-"/>
            </a:pPr>
            <a:r>
              <a:rPr lang="en-CA" kern="1200" baseline="0" dirty="0" smtClean="0">
                <a:solidFill>
                  <a:schemeClr val="tx1"/>
                </a:solidFill>
                <a:latin typeface="+mn-lt"/>
                <a:ea typeface="+mn-ea"/>
                <a:cs typeface="+mn-cs"/>
              </a:rPr>
              <a:t>Make use of the intuitive sense we have of the orientation and location  of our limbs</a:t>
            </a:r>
          </a:p>
          <a:p>
            <a:pPr lvl="0">
              <a:buFontTx/>
              <a:buChar char="-"/>
            </a:pPr>
            <a:r>
              <a:rPr lang="en-CA" kern="1200" baseline="0" dirty="0" smtClean="0">
                <a:solidFill>
                  <a:schemeClr val="tx1"/>
                </a:solidFill>
                <a:latin typeface="+mn-lt"/>
                <a:ea typeface="+mn-ea"/>
                <a:cs typeface="+mn-cs"/>
              </a:rPr>
              <a:t>Create interfaces that allow us to physically change the world in some way to make sense of things (look at things from a different point of view, move objects, touch things, etc)</a:t>
            </a:r>
            <a:endParaRPr lang="en-CA" baseline="0" dirty="0" smtClean="0"/>
          </a:p>
        </p:txBody>
      </p:sp>
      <p:sp>
        <p:nvSpPr>
          <p:cNvPr id="4" name="Slide Number Placeholder 3"/>
          <p:cNvSpPr>
            <a:spLocks noGrp="1"/>
          </p:cNvSpPr>
          <p:nvPr>
            <p:ph type="sldNum" sz="quarter" idx="10"/>
          </p:nvPr>
        </p:nvSpPr>
        <p:spPr/>
        <p:txBody>
          <a:bodyPr/>
          <a:lstStyle/>
          <a:p>
            <a:fld id="{5A1B66BB-93A9-46A1-A1DD-07D225ED7A95}" type="slidenum">
              <a:rPr lang="en-CA" smtClean="0"/>
              <a:pPr/>
              <a:t>29</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While watching the video,</a:t>
            </a:r>
            <a:r>
              <a:rPr lang="en-US" baseline="0" dirty="0" smtClean="0"/>
              <a:t> take note of the three levels of emotional design, what they mean, and an example of each</a:t>
            </a:r>
            <a:endParaRPr lang="en-CA" dirty="0" smtClean="0"/>
          </a:p>
          <a:p>
            <a:pPr>
              <a:buFontTx/>
              <a:buChar char="-"/>
            </a:pPr>
            <a:r>
              <a:rPr lang="en-CA" dirty="0" smtClean="0"/>
              <a:t>Watch this for more on happy design:</a:t>
            </a:r>
          </a:p>
          <a:p>
            <a:pPr lvl="1">
              <a:buFontTx/>
              <a:buChar char="-"/>
            </a:pPr>
            <a:r>
              <a:rPr lang="en-CA" dirty="0" smtClean="0"/>
              <a:t>http://www.ted.com/talks/stefan_sagmeister_shares_happy_design.html</a:t>
            </a:r>
            <a:endParaRPr lang="en-CA" dirty="0"/>
          </a:p>
        </p:txBody>
      </p:sp>
      <p:sp>
        <p:nvSpPr>
          <p:cNvPr id="4" name="Slide Number Placeholder 3"/>
          <p:cNvSpPr>
            <a:spLocks noGrp="1"/>
          </p:cNvSpPr>
          <p:nvPr>
            <p:ph type="sldNum" sz="quarter" idx="10"/>
          </p:nvPr>
        </p:nvSpPr>
        <p:spPr/>
        <p:txBody>
          <a:bodyPr/>
          <a:lstStyle/>
          <a:p>
            <a:fld id="{5A1B66BB-93A9-46A1-A1DD-07D225ED7A95}" type="slidenum">
              <a:rPr lang="en-CA" smtClean="0"/>
              <a:pPr/>
              <a:t>30</a:t>
            </a:fld>
            <a:endParaRPr lang="en-CA"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CA" dirty="0" smtClean="0"/>
              <a:t>I’ll try to find ways to getting your feedback with this app during</a:t>
            </a:r>
            <a:r>
              <a:rPr lang="en-CA" baseline="0" dirty="0" smtClean="0"/>
              <a:t> the last few classes.</a:t>
            </a:r>
          </a:p>
          <a:p>
            <a:pPr>
              <a:buFontTx/>
              <a:buChar char="-"/>
            </a:pPr>
            <a:r>
              <a:rPr lang="en-CA" baseline="0" dirty="0" smtClean="0"/>
              <a:t>While we do this, think about what design principles are being followed well, or where it might be improved.</a:t>
            </a:r>
          </a:p>
          <a:p>
            <a:pPr>
              <a:buFontTx/>
              <a:buChar char="-"/>
            </a:pPr>
            <a:r>
              <a:rPr lang="en-CA" baseline="0" dirty="0" smtClean="0"/>
              <a:t>We’ll discuss the results in class, or possibly on the HCI quiz. </a:t>
            </a:r>
            <a:r>
              <a:rPr lang="en-CA" baseline="0" smtClean="0"/>
              <a:t>;)</a:t>
            </a:r>
            <a:endParaRPr lang="en-CA" dirty="0"/>
          </a:p>
        </p:txBody>
      </p:sp>
      <p:sp>
        <p:nvSpPr>
          <p:cNvPr id="4" name="Slide Number Placeholder 3"/>
          <p:cNvSpPr>
            <a:spLocks noGrp="1"/>
          </p:cNvSpPr>
          <p:nvPr>
            <p:ph type="sldNum" sz="quarter" idx="10"/>
          </p:nvPr>
        </p:nvSpPr>
        <p:spPr/>
        <p:txBody>
          <a:bodyPr/>
          <a:lstStyle/>
          <a:p>
            <a:fld id="{5A1B66BB-93A9-46A1-A1DD-07D225ED7A95}" type="slidenum">
              <a:rPr lang="en-CA" smtClean="0"/>
              <a:pPr/>
              <a:t>31</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CA" dirty="0" smtClean="0"/>
              <a:t>SIGCHI = ACM’s Special Interest Group on Computer and Human Interaction</a:t>
            </a:r>
          </a:p>
          <a:p>
            <a:pPr>
              <a:buFontTx/>
              <a:buChar char="-"/>
            </a:pPr>
            <a:r>
              <a:rPr lang="en-CA" dirty="0" smtClean="0"/>
              <a:t>http://www.sigchi.org/</a:t>
            </a:r>
          </a:p>
          <a:p>
            <a:pPr>
              <a:buFontTx/>
              <a:buChar char="-"/>
            </a:pPr>
            <a:r>
              <a:rPr lang="en-CA" dirty="0" smtClean="0"/>
              <a:t>They used to put the computer</a:t>
            </a:r>
            <a:r>
              <a:rPr lang="en-CA" baseline="0" dirty="0" smtClean="0"/>
              <a:t> first, but now the realization is there that the human is more important</a:t>
            </a:r>
          </a:p>
          <a:p>
            <a:pPr lvl="1">
              <a:buFontTx/>
              <a:buChar char="-"/>
            </a:pPr>
            <a:r>
              <a:rPr lang="en-CA" baseline="0" dirty="0" smtClean="0"/>
              <a:t>Kept CHI instead of changing it to HCI</a:t>
            </a:r>
          </a:p>
          <a:p>
            <a:pPr lvl="0">
              <a:buFontTx/>
              <a:buChar char="-"/>
            </a:pPr>
            <a:r>
              <a:rPr lang="en-CA" baseline="0" dirty="0" smtClean="0"/>
              <a:t>Want to see some of the coolest, most innovative interfaces? Search for CHI on </a:t>
            </a:r>
            <a:r>
              <a:rPr lang="en-CA" baseline="0" dirty="0" err="1" smtClean="0"/>
              <a:t>youtube</a:t>
            </a:r>
            <a:r>
              <a:rPr lang="en-CA" baseline="0" dirty="0" smtClean="0"/>
              <a:t>!</a:t>
            </a:r>
          </a:p>
          <a:p>
            <a:pPr lvl="0">
              <a:buFontTx/>
              <a:buChar char="-"/>
            </a:pPr>
            <a:endParaRPr lang="en-US" dirty="0" smtClean="0"/>
          </a:p>
          <a:p>
            <a:pPr lvl="0">
              <a:buFontTx/>
              <a:buChar char="-"/>
            </a:pPr>
            <a:r>
              <a:rPr lang="en-US" b="1" dirty="0" smtClean="0"/>
              <a:t>As</a:t>
            </a:r>
            <a:r>
              <a:rPr lang="en-US" b="1" baseline="0" dirty="0" smtClean="0"/>
              <a:t> we watch these videos, take notes on what design principles and concepts apply</a:t>
            </a:r>
            <a:endParaRPr lang="en-US" b="1" dirty="0" smtClean="0"/>
          </a:p>
        </p:txBody>
      </p:sp>
      <p:sp>
        <p:nvSpPr>
          <p:cNvPr id="4" name="Slide Number Placeholder 3"/>
          <p:cNvSpPr>
            <a:spLocks noGrp="1"/>
          </p:cNvSpPr>
          <p:nvPr>
            <p:ph type="sldNum" sz="quarter" idx="10"/>
          </p:nvPr>
        </p:nvSpPr>
        <p:spPr/>
        <p:txBody>
          <a:bodyPr/>
          <a:lstStyle/>
          <a:p>
            <a:fld id="{5A1B66BB-93A9-46A1-A1DD-07D225ED7A95}" type="slidenum">
              <a:rPr lang="en-CA" smtClean="0"/>
              <a:pPr/>
              <a:t>32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Why are</a:t>
            </a:r>
            <a:r>
              <a:rPr lang="en-US" baseline="0" dirty="0" smtClean="0"/>
              <a:t> some tasks difficult to do? To answer this, we need to “know what happens when someone does something. We need to examine the structure of an action.”</a:t>
            </a:r>
          </a:p>
          <a:p>
            <a:pPr>
              <a:buFontTx/>
              <a:buNone/>
            </a:pPr>
            <a:endParaRPr lang="en-CA" dirty="0" smtClean="0"/>
          </a:p>
        </p:txBody>
      </p:sp>
      <p:sp>
        <p:nvSpPr>
          <p:cNvPr id="4" name="Slide Number Placeholder 3"/>
          <p:cNvSpPr>
            <a:spLocks noGrp="1"/>
          </p:cNvSpPr>
          <p:nvPr>
            <p:ph type="sldNum" sz="quarter" idx="10"/>
          </p:nvPr>
        </p:nvSpPr>
        <p:spPr/>
        <p:txBody>
          <a:bodyPr/>
          <a:lstStyle/>
          <a:p>
            <a:fld id="{5A1B66BB-93A9-46A1-A1DD-07D225ED7A95}" type="slidenum">
              <a:rPr lang="en-CA" smtClean="0"/>
              <a:pPr/>
              <a:t>11</a:t>
            </a:fld>
            <a:endParaRPr lang="en-CA"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CA" dirty="0" smtClean="0"/>
              <a:t>The seven</a:t>
            </a:r>
            <a:r>
              <a:rPr lang="en-CA" baseline="0" dirty="0" smtClean="0"/>
              <a:t> stages form an approximate model</a:t>
            </a:r>
          </a:p>
          <a:p>
            <a:pPr lvl="1">
              <a:buFontTx/>
              <a:buChar char="-"/>
            </a:pPr>
            <a:r>
              <a:rPr lang="en-CA" baseline="0" dirty="0" smtClean="0"/>
              <a:t>First one is about the goal (some notion about what you want to accomplish)</a:t>
            </a:r>
          </a:p>
          <a:p>
            <a:pPr lvl="1">
              <a:buFontTx/>
              <a:buChar char="-"/>
            </a:pPr>
            <a:r>
              <a:rPr lang="en-CA" baseline="0" dirty="0" smtClean="0"/>
              <a:t>Next three (2-4) are about execution (do something to the world / take action)</a:t>
            </a:r>
          </a:p>
          <a:p>
            <a:pPr lvl="1">
              <a:buFontTx/>
              <a:buChar char="-"/>
            </a:pPr>
            <a:r>
              <a:rPr lang="en-CA" baseline="0" dirty="0" smtClean="0"/>
              <a:t>Final three (5-7) are about evaluation (check whether the goal was met)</a:t>
            </a:r>
          </a:p>
          <a:p>
            <a:pPr>
              <a:buFontTx/>
              <a:buChar char="-"/>
            </a:pPr>
            <a:endParaRPr lang="en-CA" dirty="0" smtClean="0"/>
          </a:p>
          <a:p>
            <a:pPr>
              <a:buFontTx/>
              <a:buChar char="-"/>
            </a:pPr>
            <a:endParaRPr lang="en-CA" dirty="0"/>
          </a:p>
        </p:txBody>
      </p:sp>
      <p:sp>
        <p:nvSpPr>
          <p:cNvPr id="4" name="Slide Number Placeholder 3"/>
          <p:cNvSpPr>
            <a:spLocks noGrp="1"/>
          </p:cNvSpPr>
          <p:nvPr>
            <p:ph type="sldNum" sz="quarter" idx="10"/>
          </p:nvPr>
        </p:nvSpPr>
        <p:spPr/>
        <p:txBody>
          <a:bodyPr/>
          <a:lstStyle/>
          <a:p>
            <a:fld id="{5A1B66BB-93A9-46A1-A1DD-07D225ED7A95}" type="slidenum">
              <a:rPr lang="en-CA" smtClean="0"/>
              <a:pPr/>
              <a:t>12</a:t>
            </a:fld>
            <a:endParaRPr lang="en-CA"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CA" dirty="0"/>
          </a:p>
        </p:txBody>
      </p:sp>
      <p:sp>
        <p:nvSpPr>
          <p:cNvPr id="4" name="Slide Number Placeholder 3"/>
          <p:cNvSpPr>
            <a:spLocks noGrp="1"/>
          </p:cNvSpPr>
          <p:nvPr>
            <p:ph type="sldNum" sz="quarter" idx="10"/>
          </p:nvPr>
        </p:nvSpPr>
        <p:spPr/>
        <p:txBody>
          <a:bodyPr/>
          <a:lstStyle/>
          <a:p>
            <a:fld id="{5A1B66BB-93A9-46A1-A1DD-07D225ED7A95}" type="slidenum">
              <a:rPr lang="en-CA" smtClean="0"/>
              <a:pPr/>
              <a:t>13</a:t>
            </a:fld>
            <a:endParaRPr lang="en-CA"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These are related to the</a:t>
            </a:r>
            <a:r>
              <a:rPr lang="en-US" baseline="0" dirty="0" smtClean="0"/>
              <a:t> four principles of design discussed next</a:t>
            </a:r>
            <a:endParaRPr lang="en-CA" dirty="0"/>
          </a:p>
        </p:txBody>
      </p:sp>
      <p:sp>
        <p:nvSpPr>
          <p:cNvPr id="4" name="Slide Number Placeholder 3"/>
          <p:cNvSpPr>
            <a:spLocks noGrp="1"/>
          </p:cNvSpPr>
          <p:nvPr>
            <p:ph type="sldNum" sz="quarter" idx="10"/>
          </p:nvPr>
        </p:nvSpPr>
        <p:spPr/>
        <p:txBody>
          <a:bodyPr/>
          <a:lstStyle/>
          <a:p>
            <a:fld id="{5A1B66BB-93A9-46A1-A1DD-07D225ED7A95}" type="slidenum">
              <a:rPr lang="en-CA" smtClean="0"/>
              <a:pPr/>
              <a:t>14</a:t>
            </a:fld>
            <a:endParaRPr lang="en-CA"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CA" sz="1200" kern="1200" baseline="0" dirty="0" smtClean="0">
                <a:solidFill>
                  <a:schemeClr val="tx1"/>
                </a:solidFill>
                <a:latin typeface="+mn-lt"/>
                <a:ea typeface="+mn-ea"/>
                <a:cs typeface="+mn-cs"/>
              </a:rPr>
              <a:t>Allows us to predict the effects of our actions.</a:t>
            </a:r>
          </a:p>
          <a:p>
            <a:pPr>
              <a:buFontTx/>
              <a:buChar char="-"/>
            </a:pPr>
            <a:r>
              <a:rPr lang="en-CA" sz="1200" kern="1200" baseline="0" dirty="0" smtClean="0">
                <a:solidFill>
                  <a:schemeClr val="tx1"/>
                </a:solidFill>
                <a:latin typeface="+mn-lt"/>
                <a:ea typeface="+mn-ea"/>
                <a:cs typeface="+mn-cs"/>
              </a:rPr>
              <a:t>Get clues from </a:t>
            </a:r>
            <a:r>
              <a:rPr lang="en-CA" sz="1200" b="1" kern="1200" baseline="0" dirty="0" smtClean="0">
                <a:solidFill>
                  <a:schemeClr val="tx1"/>
                </a:solidFill>
                <a:latin typeface="+mn-lt"/>
                <a:ea typeface="+mn-ea"/>
                <a:cs typeface="+mn-cs"/>
              </a:rPr>
              <a:t>constraints</a:t>
            </a:r>
            <a:r>
              <a:rPr lang="en-CA" sz="1200" kern="1200" baseline="0" dirty="0" smtClean="0">
                <a:solidFill>
                  <a:schemeClr val="tx1"/>
                </a:solidFill>
                <a:latin typeface="+mn-lt"/>
                <a:ea typeface="+mn-ea"/>
                <a:cs typeface="+mn-cs"/>
              </a:rPr>
              <a:t>, </a:t>
            </a:r>
            <a:r>
              <a:rPr lang="en-CA" sz="1200" kern="1200" baseline="0" dirty="0" smtClean="0">
                <a:solidFill>
                  <a:schemeClr val="tx1"/>
                </a:solidFill>
                <a:latin typeface="+mn-lt"/>
                <a:ea typeface="+mn-ea"/>
                <a:cs typeface="+mn-cs"/>
              </a:rPr>
              <a:t>and from the visible structure, on how a device works</a:t>
            </a:r>
            <a:r>
              <a:rPr lang="en-CA" sz="1200" kern="1200" baseline="0" dirty="0" smtClean="0">
                <a:solidFill>
                  <a:schemeClr val="tx1"/>
                </a:solidFill>
                <a:latin typeface="+mn-lt"/>
                <a:ea typeface="+mn-ea"/>
                <a:cs typeface="+mn-cs"/>
              </a:rPr>
              <a:t>.</a:t>
            </a:r>
          </a:p>
          <a:p>
            <a:pPr lvl="1">
              <a:buFontTx/>
              <a:buChar char="-"/>
            </a:pPr>
            <a:r>
              <a:rPr lang="en-CA" sz="1200" kern="1200" baseline="0" dirty="0" smtClean="0">
                <a:solidFill>
                  <a:schemeClr val="tx1"/>
                </a:solidFill>
                <a:latin typeface="+mn-lt"/>
                <a:ea typeface="+mn-ea"/>
                <a:cs typeface="+mn-cs"/>
              </a:rPr>
              <a:t>That is, find “ways of restricting the kinds of user interaction that can take place at a given moment.”</a:t>
            </a:r>
            <a:endParaRPr lang="en-CA" sz="1200" kern="1200" baseline="0" dirty="0" smtClean="0">
              <a:solidFill>
                <a:schemeClr val="tx1"/>
              </a:solidFill>
              <a:latin typeface="+mn-lt"/>
              <a:ea typeface="+mn-ea"/>
              <a:cs typeface="+mn-cs"/>
            </a:endParaRPr>
          </a:p>
          <a:p>
            <a:pPr>
              <a:buFontTx/>
              <a:buChar char="-"/>
            </a:pPr>
            <a:r>
              <a:rPr lang="en-CA" sz="1200" kern="1200" baseline="0" dirty="0" smtClean="0">
                <a:solidFill>
                  <a:schemeClr val="tx1"/>
                </a:solidFill>
                <a:latin typeface="+mn-lt"/>
                <a:ea typeface="+mn-ea"/>
                <a:cs typeface="+mn-cs"/>
              </a:rPr>
              <a:t>Example - scissors. The size of the holes suggests how to put your fingers in, and based on how they look, they can only be moved in one way (open and closed).</a:t>
            </a:r>
          </a:p>
          <a:p>
            <a:pPr>
              <a:buFontTx/>
              <a:buChar char="-"/>
            </a:pPr>
            <a:r>
              <a:rPr lang="en-CA" sz="1200" kern="1200" baseline="0" dirty="0" smtClean="0">
                <a:solidFill>
                  <a:schemeClr val="tx1"/>
                </a:solidFill>
                <a:latin typeface="+mn-lt"/>
                <a:ea typeface="+mn-ea"/>
                <a:cs typeface="+mn-cs"/>
              </a:rPr>
              <a:t>Concept of mental models is closely related</a:t>
            </a:r>
          </a:p>
          <a:p>
            <a:pPr>
              <a:buFontTx/>
              <a:buChar char="-"/>
            </a:pPr>
            <a:r>
              <a:rPr lang="en-CA" sz="1200" kern="1200" baseline="0" dirty="0" smtClean="0">
                <a:solidFill>
                  <a:schemeClr val="tx1"/>
                </a:solidFill>
                <a:latin typeface="+mn-lt"/>
                <a:ea typeface="+mn-ea"/>
                <a:cs typeface="+mn-cs"/>
              </a:rPr>
              <a:t>Computer examples:</a:t>
            </a:r>
          </a:p>
          <a:p>
            <a:pPr lvl="1">
              <a:buFontTx/>
              <a:buChar char="-"/>
            </a:pPr>
            <a:r>
              <a:rPr lang="en-CA" sz="1200" kern="1200" baseline="0" dirty="0" smtClean="0">
                <a:solidFill>
                  <a:schemeClr val="tx1"/>
                </a:solidFill>
                <a:latin typeface="+mn-lt"/>
                <a:ea typeface="+mn-ea"/>
                <a:cs typeface="+mn-cs"/>
              </a:rPr>
              <a:t>A computer on its own does not have a good conceptual model – you can’t tell what it does by looking it (the only exception is that the keyboard gives clues about how to enter words, and you may be able to argue that a monitor must be for viewing things</a:t>
            </a:r>
            <a:r>
              <a:rPr lang="en-CA" sz="1200" kern="1200" baseline="0" dirty="0" smtClean="0">
                <a:solidFill>
                  <a:schemeClr val="tx1"/>
                </a:solidFill>
                <a:latin typeface="+mn-lt"/>
                <a:ea typeface="+mn-ea"/>
                <a:cs typeface="+mn-cs"/>
              </a:rPr>
              <a:t>)</a:t>
            </a:r>
          </a:p>
          <a:p>
            <a:pPr lvl="1">
              <a:buFontTx/>
              <a:buChar char="-"/>
            </a:pPr>
            <a:r>
              <a:rPr lang="en-CA" sz="1200" kern="1200" baseline="0" dirty="0" smtClean="0">
                <a:solidFill>
                  <a:schemeClr val="tx1"/>
                </a:solidFill>
                <a:latin typeface="+mn-lt"/>
                <a:ea typeface="+mn-ea"/>
                <a:cs typeface="+mn-cs"/>
              </a:rPr>
              <a:t>Gray out menu items that are currently unavailable</a:t>
            </a:r>
          </a:p>
          <a:p>
            <a:pPr lvl="1">
              <a:buFontTx/>
              <a:buChar char="-"/>
            </a:pPr>
            <a:r>
              <a:rPr lang="en-CA" sz="1200" kern="1200" baseline="0" dirty="0" smtClean="0">
                <a:solidFill>
                  <a:schemeClr val="tx1"/>
                </a:solidFill>
                <a:latin typeface="+mn-lt"/>
                <a:ea typeface="+mn-ea"/>
                <a:cs typeface="+mn-cs"/>
              </a:rPr>
              <a:t>USB devices can only be plugged in one way</a:t>
            </a:r>
            <a:endParaRPr lang="en-CA" sz="1200" kern="1200" baseline="0" dirty="0" smtClean="0">
              <a:solidFill>
                <a:schemeClr val="tx1"/>
              </a:solidFill>
              <a:latin typeface="+mn-lt"/>
              <a:ea typeface="+mn-ea"/>
              <a:cs typeface="+mn-cs"/>
            </a:endParaRPr>
          </a:p>
          <a:p>
            <a:pPr>
              <a:buFontTx/>
              <a:buChar char="-"/>
            </a:pPr>
            <a:endParaRPr lang="en-CA"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Char char="-"/>
              <a:tabLst/>
              <a:defRPr/>
            </a:pPr>
            <a:r>
              <a:rPr lang="en-CA" sz="1200" kern="1200" baseline="0" dirty="0" smtClean="0">
                <a:solidFill>
                  <a:schemeClr val="tx1"/>
                </a:solidFill>
                <a:latin typeface="+mn-lt"/>
                <a:ea typeface="+mn-ea"/>
                <a:cs typeface="+mn-cs"/>
              </a:rPr>
              <a:t>Image: </a:t>
            </a:r>
            <a:r>
              <a:rPr lang="en-US" sz="1200" dirty="0" smtClean="0">
                <a:hlinkClick r:id="rId3"/>
              </a:rPr>
              <a:t>http://www.abcteach.com/free/s/scissors1brgb.jpg</a:t>
            </a:r>
            <a:endParaRPr lang="en-US" sz="1200" dirty="0" smtClean="0"/>
          </a:p>
        </p:txBody>
      </p:sp>
      <p:sp>
        <p:nvSpPr>
          <p:cNvPr id="4" name="Slide Number Placeholder 3"/>
          <p:cNvSpPr>
            <a:spLocks noGrp="1"/>
          </p:cNvSpPr>
          <p:nvPr>
            <p:ph type="sldNum" sz="quarter" idx="10"/>
          </p:nvPr>
        </p:nvSpPr>
        <p:spPr/>
        <p:txBody>
          <a:bodyPr/>
          <a:lstStyle/>
          <a:p>
            <a:fld id="{5A1B66BB-93A9-46A1-A1DD-07D225ED7A95}" type="slidenum">
              <a:rPr lang="en-CA" smtClean="0"/>
              <a:pPr/>
              <a:t>15</a:t>
            </a:fld>
            <a:endParaRPr lang="en-CA"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sz="1200" dirty="0" smtClean="0"/>
              <a:t>Office phones from ten years ago (and maybe still today?) are good examples of NOT making things visible.</a:t>
            </a:r>
          </a:p>
          <a:p>
            <a:pPr lvl="1">
              <a:buFontTx/>
              <a:buChar char="-"/>
            </a:pPr>
            <a:r>
              <a:rPr lang="en-US" sz="1200" dirty="0" smtClean="0"/>
              <a:t>So</a:t>
            </a:r>
            <a:r>
              <a:rPr lang="en-US" sz="1200" baseline="0" dirty="0" smtClean="0"/>
              <a:t> many things you can do, from conference calls to transfers, etc </a:t>
            </a:r>
          </a:p>
          <a:p>
            <a:pPr lvl="1">
              <a:buFontTx/>
              <a:buChar char="-"/>
            </a:pPr>
            <a:r>
              <a:rPr lang="en-US" sz="1200" baseline="0" dirty="0" smtClean="0"/>
              <a:t>It’s usually not clear how to do it, and many calls are dropped as a result!</a:t>
            </a:r>
          </a:p>
          <a:p>
            <a:pPr lvl="0">
              <a:buFontTx/>
              <a:buChar char="-"/>
            </a:pPr>
            <a:r>
              <a:rPr lang="en-US" sz="1200" baseline="0" dirty="0" smtClean="0"/>
              <a:t>Are modern cell phones any better?</a:t>
            </a:r>
          </a:p>
          <a:p>
            <a:pPr lvl="1">
              <a:buFontTx/>
              <a:buChar char="-"/>
            </a:pPr>
            <a:r>
              <a:rPr lang="en-US" sz="1200" baseline="0" dirty="0" smtClean="0"/>
              <a:t>Perhaps some, like the iPhone, can make things more clear due to the complex interface</a:t>
            </a:r>
          </a:p>
          <a:p>
            <a:pPr lvl="1">
              <a:buFontTx/>
              <a:buChar char="-"/>
            </a:pPr>
            <a:r>
              <a:rPr lang="en-US" sz="1200" baseline="0" dirty="0" smtClean="0"/>
              <a:t>More basic phones can be really hard to </a:t>
            </a:r>
            <a:r>
              <a:rPr lang="en-US" sz="1200" baseline="0" dirty="0" smtClean="0"/>
              <a:t>use</a:t>
            </a:r>
          </a:p>
          <a:p>
            <a:pPr lvl="0">
              <a:buFontTx/>
              <a:buChar char="-"/>
            </a:pPr>
            <a:r>
              <a:rPr lang="en-US" sz="1200" baseline="0" dirty="0" smtClean="0"/>
              <a:t>Sensor based interaction is sometimes really hard to figure out, especially when you can’t see what to do</a:t>
            </a:r>
          </a:p>
          <a:p>
            <a:pPr lvl="1">
              <a:buFontTx/>
              <a:buChar char="-"/>
            </a:pPr>
            <a:r>
              <a:rPr lang="en-US" sz="1200" baseline="0" dirty="0" smtClean="0"/>
              <a:t>Ever waved your hand under a faucet for what seems like forever until you either finally get water flowing or give up and try another one?</a:t>
            </a:r>
            <a:endParaRPr lang="en-US" sz="1200" baseline="0" dirty="0" smtClean="0"/>
          </a:p>
          <a:p>
            <a:pPr lvl="0">
              <a:buFontTx/>
              <a:buChar char="-"/>
            </a:pPr>
            <a:r>
              <a:rPr lang="en-US" sz="1200" baseline="0" dirty="0" smtClean="0"/>
              <a:t>Computer example</a:t>
            </a:r>
          </a:p>
          <a:p>
            <a:pPr lvl="1">
              <a:buFontTx/>
              <a:buChar char="-"/>
            </a:pPr>
            <a:r>
              <a:rPr lang="en-US" sz="1200" baseline="0" dirty="0" smtClean="0"/>
              <a:t>Don’t hide important functions in obscure menus and shortcuts (Microsoft’s ribbon feature helped improve this)</a:t>
            </a:r>
          </a:p>
          <a:p>
            <a:pPr lvl="0">
              <a:buFontTx/>
              <a:buChar char="-"/>
            </a:pPr>
            <a:endParaRPr lang="en-US" sz="1200" baseline="0" dirty="0" smtClean="0"/>
          </a:p>
          <a:p>
            <a:pPr lvl="0">
              <a:buFontTx/>
              <a:buChar char="-"/>
            </a:pPr>
            <a:r>
              <a:rPr lang="en-US" sz="1200" baseline="0" dirty="0" smtClean="0"/>
              <a:t>Images: http://weblogs.cltv.com/features/health/livinghealthy/cell-phones.jpg and http://www.mapds.com.au/newsletters/0807/iphone_home.gif</a:t>
            </a:r>
            <a:endParaRPr lang="en-US" sz="1200" dirty="0" smtClean="0"/>
          </a:p>
        </p:txBody>
      </p:sp>
      <p:sp>
        <p:nvSpPr>
          <p:cNvPr id="4" name="Slide Number Placeholder 3"/>
          <p:cNvSpPr>
            <a:spLocks noGrp="1"/>
          </p:cNvSpPr>
          <p:nvPr>
            <p:ph type="sldNum" sz="quarter" idx="10"/>
          </p:nvPr>
        </p:nvSpPr>
        <p:spPr/>
        <p:txBody>
          <a:bodyPr/>
          <a:lstStyle/>
          <a:p>
            <a:fld id="{5A1B66BB-93A9-46A1-A1DD-07D225ED7A95}" type="slidenum">
              <a:rPr lang="en-CA" smtClean="0"/>
              <a:pPr/>
              <a:t>16</a:t>
            </a:fld>
            <a:endParaRPr lang="en-CA"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CA" dirty="0" smtClean="0"/>
              <a:t>Have</a:t>
            </a:r>
            <a:r>
              <a:rPr lang="en-CA" baseline="0" dirty="0" smtClean="0"/>
              <a:t> a relationship between how controls work and what happens in the real world.</a:t>
            </a:r>
          </a:p>
          <a:p>
            <a:pPr>
              <a:buFontTx/>
              <a:buChar char="-"/>
            </a:pPr>
            <a:r>
              <a:rPr lang="en-CA" baseline="0" dirty="0" smtClean="0"/>
              <a:t>Take advantage of physical analogies and cultural standards.</a:t>
            </a:r>
          </a:p>
          <a:p>
            <a:pPr lvl="1">
              <a:buFontTx/>
              <a:buChar char="-"/>
            </a:pPr>
            <a:r>
              <a:rPr lang="en-CA" baseline="0" dirty="0" smtClean="0"/>
              <a:t>E.g. To move something up, you move the control up</a:t>
            </a:r>
          </a:p>
          <a:p>
            <a:pPr lvl="0">
              <a:buFontTx/>
              <a:buChar char="-"/>
            </a:pPr>
            <a:r>
              <a:rPr lang="en-CA" baseline="0" dirty="0" smtClean="0"/>
              <a:t>Computer example</a:t>
            </a:r>
          </a:p>
          <a:p>
            <a:pPr lvl="1">
              <a:buFontTx/>
              <a:buChar char="-"/>
            </a:pPr>
            <a:r>
              <a:rPr lang="en-CA" baseline="0" dirty="0" smtClean="0"/>
              <a:t>Increasing a number by sliding right or turning clockwise</a:t>
            </a:r>
          </a:p>
          <a:p>
            <a:pPr lvl="1">
              <a:buFontTx/>
              <a:buChar char="-"/>
            </a:pPr>
            <a:r>
              <a:rPr lang="en-CA" baseline="0" dirty="0" smtClean="0"/>
              <a:t>The garbage can on the desktop helps us create a mental model of deleting files (throwing them out)</a:t>
            </a:r>
          </a:p>
          <a:p>
            <a:pPr lvl="0">
              <a:buFontTx/>
              <a:buNone/>
            </a:pPr>
            <a:endParaRPr lang="en-CA" baseline="0" dirty="0" smtClean="0"/>
          </a:p>
          <a:p>
            <a:pPr marL="0" marR="0" lvl="0" indent="0" algn="l" defTabSz="914400" rtl="0" eaLnBrk="1" fontAlgn="auto" latinLnBrk="0" hangingPunct="1">
              <a:lnSpc>
                <a:spcPct val="100000"/>
              </a:lnSpc>
              <a:spcBef>
                <a:spcPts val="0"/>
              </a:spcBef>
              <a:spcAft>
                <a:spcPts val="0"/>
              </a:spcAft>
              <a:buClrTx/>
              <a:buSzTx/>
              <a:buFontTx/>
              <a:buChar char="-"/>
              <a:tabLst/>
              <a:defRPr/>
            </a:pPr>
            <a:r>
              <a:rPr lang="en-CA" baseline="0" dirty="0" smtClean="0"/>
              <a:t>Image: </a:t>
            </a:r>
            <a:r>
              <a:rPr lang="en-US" sz="1200" dirty="0" smtClean="0">
                <a:hlinkClick r:id="rId3"/>
              </a:rPr>
              <a:t>http://www.uncrate.com/men/images/2006/06/paul-frank-volume-tee.jpg</a:t>
            </a:r>
            <a:endParaRPr lang="en-US" sz="1200" dirty="0" smtClean="0"/>
          </a:p>
          <a:p>
            <a:pPr lvl="0">
              <a:buFontTx/>
              <a:buNone/>
            </a:pPr>
            <a:endParaRPr lang="en-CA" dirty="0"/>
          </a:p>
        </p:txBody>
      </p:sp>
      <p:sp>
        <p:nvSpPr>
          <p:cNvPr id="4" name="Slide Number Placeholder 3"/>
          <p:cNvSpPr>
            <a:spLocks noGrp="1"/>
          </p:cNvSpPr>
          <p:nvPr>
            <p:ph type="sldNum" sz="quarter" idx="10"/>
          </p:nvPr>
        </p:nvSpPr>
        <p:spPr/>
        <p:txBody>
          <a:bodyPr/>
          <a:lstStyle/>
          <a:p>
            <a:fld id="{5A1B66BB-93A9-46A1-A1DD-07D225ED7A95}" type="slidenum">
              <a:rPr lang="en-CA" smtClean="0"/>
              <a:pPr/>
              <a:t>17</a:t>
            </a:fld>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802BF84-2296-4EB9-8F39-5F0D702A26A8}" type="datetimeFigureOut">
              <a:rPr lang="en-US" smtClean="0"/>
              <a:pPr/>
              <a:t>6/6/2011</a:t>
            </a:fld>
            <a:endParaRPr lang="en-CA"/>
          </a:p>
        </p:txBody>
      </p:sp>
      <p:sp>
        <p:nvSpPr>
          <p:cNvPr id="5" name="Footer Placeholder 4"/>
          <p:cNvSpPr>
            <a:spLocks noGrp="1"/>
          </p:cNvSpPr>
          <p:nvPr>
            <p:ph type="ftr" sz="quarter" idx="11"/>
          </p:nvPr>
        </p:nvSpPr>
        <p:spPr>
          <a:xfrm>
            <a:off x="2362200" y="6553200"/>
            <a:ext cx="4419600" cy="228600"/>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FF5199E-C71A-4303-8409-9165F634A309}"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802BF84-2296-4EB9-8F39-5F0D702A26A8}" type="datetimeFigureOut">
              <a:rPr lang="en-US" smtClean="0"/>
              <a:pPr/>
              <a:t>6/6/2011</a:t>
            </a:fld>
            <a:endParaRPr lang="en-CA"/>
          </a:p>
        </p:txBody>
      </p:sp>
      <p:sp>
        <p:nvSpPr>
          <p:cNvPr id="5" name="Footer Placeholder 4"/>
          <p:cNvSpPr>
            <a:spLocks noGrp="1"/>
          </p:cNvSpPr>
          <p:nvPr>
            <p:ph type="ftr" sz="quarter" idx="11"/>
          </p:nvPr>
        </p:nvSpPr>
        <p:spPr>
          <a:xfrm>
            <a:off x="2362200" y="6553200"/>
            <a:ext cx="4419600" cy="228600"/>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FF5199E-C71A-4303-8409-9165F634A309}"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802BF84-2296-4EB9-8F39-5F0D702A26A8}" type="datetimeFigureOut">
              <a:rPr lang="en-US" smtClean="0"/>
              <a:pPr/>
              <a:t>6/6/2011</a:t>
            </a:fld>
            <a:endParaRPr lang="en-CA"/>
          </a:p>
        </p:txBody>
      </p:sp>
      <p:sp>
        <p:nvSpPr>
          <p:cNvPr id="5" name="Footer Placeholder 4"/>
          <p:cNvSpPr>
            <a:spLocks noGrp="1"/>
          </p:cNvSpPr>
          <p:nvPr>
            <p:ph type="ftr" sz="quarter" idx="11"/>
          </p:nvPr>
        </p:nvSpPr>
        <p:spPr>
          <a:xfrm>
            <a:off x="2362200" y="6553200"/>
            <a:ext cx="4419600" cy="228600"/>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FF5199E-C71A-4303-8409-9165F634A309}"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802BF84-2296-4EB9-8F39-5F0D702A26A8}" type="datetimeFigureOut">
              <a:rPr lang="en-US" smtClean="0"/>
              <a:pPr/>
              <a:t>6/6/2011</a:t>
            </a:fld>
            <a:endParaRPr lang="en-CA"/>
          </a:p>
        </p:txBody>
      </p:sp>
      <p:sp>
        <p:nvSpPr>
          <p:cNvPr id="5" name="Footer Placeholder 4"/>
          <p:cNvSpPr>
            <a:spLocks noGrp="1"/>
          </p:cNvSpPr>
          <p:nvPr>
            <p:ph type="ftr" sz="quarter" idx="11"/>
          </p:nvPr>
        </p:nvSpPr>
        <p:spPr>
          <a:xfrm>
            <a:off x="2362200" y="6553200"/>
            <a:ext cx="4419600" cy="228600"/>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FF5199E-C71A-4303-8409-9165F634A309}"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802BF84-2296-4EB9-8F39-5F0D702A26A8}" type="datetimeFigureOut">
              <a:rPr lang="en-US" smtClean="0"/>
              <a:pPr/>
              <a:t>6/6/2011</a:t>
            </a:fld>
            <a:endParaRPr lang="en-CA"/>
          </a:p>
        </p:txBody>
      </p:sp>
      <p:sp>
        <p:nvSpPr>
          <p:cNvPr id="5" name="Footer Placeholder 4"/>
          <p:cNvSpPr>
            <a:spLocks noGrp="1"/>
          </p:cNvSpPr>
          <p:nvPr>
            <p:ph type="ftr" sz="quarter" idx="11"/>
          </p:nvPr>
        </p:nvSpPr>
        <p:spPr>
          <a:xfrm>
            <a:off x="2362200" y="6553200"/>
            <a:ext cx="4419600" cy="228600"/>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FF5199E-C71A-4303-8409-9165F634A309}"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802BF84-2296-4EB9-8F39-5F0D702A26A8}" type="datetimeFigureOut">
              <a:rPr lang="en-US" smtClean="0"/>
              <a:pPr/>
              <a:t>6/6/2011</a:t>
            </a:fld>
            <a:endParaRPr lang="en-CA"/>
          </a:p>
        </p:txBody>
      </p:sp>
      <p:sp>
        <p:nvSpPr>
          <p:cNvPr id="6" name="Footer Placeholder 5"/>
          <p:cNvSpPr>
            <a:spLocks noGrp="1"/>
          </p:cNvSpPr>
          <p:nvPr>
            <p:ph type="ftr" sz="quarter" idx="11"/>
          </p:nvPr>
        </p:nvSpPr>
        <p:spPr>
          <a:xfrm>
            <a:off x="2362200" y="6553200"/>
            <a:ext cx="4419600" cy="228600"/>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FF5199E-C71A-4303-8409-9165F634A309}"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802BF84-2296-4EB9-8F39-5F0D702A26A8}" type="datetimeFigureOut">
              <a:rPr lang="en-US" smtClean="0"/>
              <a:pPr/>
              <a:t>6/6/2011</a:t>
            </a:fld>
            <a:endParaRPr lang="en-CA"/>
          </a:p>
        </p:txBody>
      </p:sp>
      <p:sp>
        <p:nvSpPr>
          <p:cNvPr id="8" name="Footer Placeholder 7"/>
          <p:cNvSpPr>
            <a:spLocks noGrp="1"/>
          </p:cNvSpPr>
          <p:nvPr>
            <p:ph type="ftr" sz="quarter" idx="11"/>
          </p:nvPr>
        </p:nvSpPr>
        <p:spPr>
          <a:xfrm>
            <a:off x="2362200" y="6553200"/>
            <a:ext cx="4419600" cy="228600"/>
          </a:xfrm>
          <a:prstGeom prst="rect">
            <a:avLst/>
          </a:prstGeom>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FF5199E-C71A-4303-8409-9165F634A309}"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CA"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802BF84-2296-4EB9-8F39-5F0D702A26A8}" type="datetimeFigureOut">
              <a:rPr lang="en-US" smtClean="0"/>
              <a:pPr/>
              <a:t>6/6/2011</a:t>
            </a:fld>
            <a:endParaRPr lang="en-CA"/>
          </a:p>
        </p:txBody>
      </p:sp>
      <p:sp>
        <p:nvSpPr>
          <p:cNvPr id="4" name="Footer Placeholder 3"/>
          <p:cNvSpPr>
            <a:spLocks noGrp="1"/>
          </p:cNvSpPr>
          <p:nvPr>
            <p:ph type="ftr" sz="quarter" idx="11"/>
          </p:nvPr>
        </p:nvSpPr>
        <p:spPr>
          <a:xfrm>
            <a:off x="2362200" y="6553200"/>
            <a:ext cx="4419600" cy="228600"/>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FF5199E-C71A-4303-8409-9165F634A309}"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802BF84-2296-4EB9-8F39-5F0D702A26A8}" type="datetimeFigureOut">
              <a:rPr lang="en-US" smtClean="0"/>
              <a:pPr/>
              <a:t>6/6/2011</a:t>
            </a:fld>
            <a:endParaRPr lang="en-CA"/>
          </a:p>
        </p:txBody>
      </p:sp>
      <p:sp>
        <p:nvSpPr>
          <p:cNvPr id="3" name="Footer Placeholder 2"/>
          <p:cNvSpPr>
            <a:spLocks noGrp="1"/>
          </p:cNvSpPr>
          <p:nvPr>
            <p:ph type="ftr" sz="quarter" idx="11"/>
          </p:nvPr>
        </p:nvSpPr>
        <p:spPr>
          <a:xfrm>
            <a:off x="2362200" y="6553200"/>
            <a:ext cx="4419600" cy="228600"/>
          </a:xfrm>
          <a:prstGeom prst="rect">
            <a:avLst/>
          </a:prstGeom>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FF5199E-C71A-4303-8409-9165F634A309}"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802BF84-2296-4EB9-8F39-5F0D702A26A8}" type="datetimeFigureOut">
              <a:rPr lang="en-US" smtClean="0"/>
              <a:pPr/>
              <a:t>6/6/2011</a:t>
            </a:fld>
            <a:endParaRPr lang="en-CA"/>
          </a:p>
        </p:txBody>
      </p:sp>
      <p:sp>
        <p:nvSpPr>
          <p:cNvPr id="6" name="Footer Placeholder 5"/>
          <p:cNvSpPr>
            <a:spLocks noGrp="1"/>
          </p:cNvSpPr>
          <p:nvPr>
            <p:ph type="ftr" sz="quarter" idx="11"/>
          </p:nvPr>
        </p:nvSpPr>
        <p:spPr>
          <a:xfrm>
            <a:off x="2362200" y="6553200"/>
            <a:ext cx="4419600" cy="228600"/>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FF5199E-C71A-4303-8409-9165F634A309}"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802BF84-2296-4EB9-8F39-5F0D702A26A8}" type="datetimeFigureOut">
              <a:rPr lang="en-US" smtClean="0"/>
              <a:pPr/>
              <a:t>6/6/2011</a:t>
            </a:fld>
            <a:endParaRPr lang="en-CA"/>
          </a:p>
        </p:txBody>
      </p:sp>
      <p:sp>
        <p:nvSpPr>
          <p:cNvPr id="6" name="Footer Placeholder 5"/>
          <p:cNvSpPr>
            <a:spLocks noGrp="1"/>
          </p:cNvSpPr>
          <p:nvPr>
            <p:ph type="ftr" sz="quarter" idx="11"/>
          </p:nvPr>
        </p:nvSpPr>
        <p:spPr>
          <a:xfrm>
            <a:off x="2362200" y="6553200"/>
            <a:ext cx="4419600" cy="228600"/>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FF5199E-C71A-4303-8409-9165F634A309}"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lidesGraphics.png"/>
          <p:cNvPicPr>
            <a:picLocks noChangeAspect="1"/>
          </p:cNvPicPr>
          <p:nvPr userDrawn="1"/>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81000"/>
            <a:ext cx="8229600" cy="1036638"/>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8" name="TextBox 7"/>
          <p:cNvSpPr txBox="1"/>
          <p:nvPr userDrawn="1"/>
        </p:nvSpPr>
        <p:spPr>
          <a:xfrm>
            <a:off x="2019378" y="6553200"/>
            <a:ext cx="5105244" cy="307777"/>
          </a:xfrm>
          <a:prstGeom prst="rect">
            <a:avLst/>
          </a:prstGeom>
          <a:noFill/>
        </p:spPr>
        <p:txBody>
          <a:bodyPr wrap="none" rtlCol="0">
            <a:spAutoFit/>
          </a:bodyPr>
          <a:lstStyle/>
          <a:p>
            <a:pPr algn="ctr"/>
            <a:r>
              <a:rPr lang="en-US" sz="1400" dirty="0" smtClean="0">
                <a:solidFill>
                  <a:schemeClr val="bg1">
                    <a:lumMod val="75000"/>
                  </a:schemeClr>
                </a:solidFill>
              </a:rPr>
              <a:t>COMP</a:t>
            </a:r>
            <a:r>
              <a:rPr lang="en-US" sz="1400" baseline="0" dirty="0" smtClean="0">
                <a:solidFill>
                  <a:schemeClr val="bg1">
                    <a:lumMod val="75000"/>
                  </a:schemeClr>
                </a:solidFill>
              </a:rPr>
              <a:t> 1001: Introduction to Computers for Arts and Social Sciences</a:t>
            </a:r>
            <a:endParaRPr lang="en-CA" sz="1400" dirty="0">
              <a:solidFill>
                <a:schemeClr val="bg1">
                  <a:lumMod val="75000"/>
                </a:scheme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Word_97_-_2003_Document2.doc"/></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danlockton.co.uk/research/images/hincmanbench.jp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ted.com/talks/don_norman_on_design_and_emotion.html"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www.qidiq.com/COMP1001"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www.youtube.com/watch?v=WmD92tMJEf4"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http://www.youtube.com/watch?v=xI4Kcw4uFgs&amp;feature=channel"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www.youtube.com/watch?v=UtvPRkEGaRM"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dqi.id.tue.nl/per/PeR/Movie.html"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www.youtube.com/watch?v=kfZeghX1SrU"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http://www.youtube.com/watch?v=Omx50UD_J0o"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hyperlink" Target="http://www.youtube.com/watch?v=v1mnEf63W2c"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images.amazon.com/images/P/0385267746.01.LZZZZZZZ.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tubz.com/images/porcher/imgLarge1380.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yeskarthi.files.wordpress.com/2007/05/emi.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tatic.flickr.com/51/169941715_d767577f64_o.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kitchencontraptions.com/archives/pictures/smeg-double-oven-stainless-steel-range.jpg"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youtube.com/watch?v=X5WXaUQtPRs"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Human Computer Interaction</a:t>
            </a:r>
            <a:endParaRPr lang="en-CA" dirty="0"/>
          </a:p>
        </p:txBody>
      </p:sp>
      <p:sp>
        <p:nvSpPr>
          <p:cNvPr id="3" name="Subtitle 2"/>
          <p:cNvSpPr>
            <a:spLocks noGrp="1"/>
          </p:cNvSpPr>
          <p:nvPr>
            <p:ph type="subTitle" idx="1"/>
          </p:nvPr>
        </p:nvSpPr>
        <p:spPr/>
        <p:txBody>
          <a:bodyPr/>
          <a:lstStyle/>
          <a:p>
            <a:r>
              <a:rPr lang="en-US" dirty="0" smtClean="0"/>
              <a:t>Monday, June 6, 2011</a:t>
            </a:r>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910551" y="914400"/>
            <a:ext cx="3280449" cy="4962463"/>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4495800" y="923863"/>
            <a:ext cx="4018713"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Seven Stages of Action</a:t>
            </a:r>
            <a:endParaRPr lang="en-CA" dirty="0"/>
          </a:p>
        </p:txBody>
      </p:sp>
      <p:sp>
        <p:nvSpPr>
          <p:cNvPr id="3" name="Content Placeholder 2"/>
          <p:cNvSpPr>
            <a:spLocks noGrp="1"/>
          </p:cNvSpPr>
          <p:nvPr>
            <p:ph idx="1"/>
          </p:nvPr>
        </p:nvSpPr>
        <p:spPr/>
        <p:txBody>
          <a:bodyPr/>
          <a:lstStyle/>
          <a:p>
            <a:pPr marL="514350" indent="-514350" algn="ctr">
              <a:buFont typeface="+mj-lt"/>
              <a:buAutoNum type="arabicPeriod"/>
            </a:pPr>
            <a:r>
              <a:rPr lang="en-CA" b="1" dirty="0" smtClean="0">
                <a:solidFill>
                  <a:schemeClr val="accent4"/>
                </a:solidFill>
              </a:rPr>
              <a:t>Form goal.</a:t>
            </a:r>
          </a:p>
          <a:p>
            <a:pPr marL="514350" indent="-514350" algn="ctr">
              <a:buFont typeface="+mj-lt"/>
              <a:buAutoNum type="arabicPeriod"/>
            </a:pPr>
            <a:r>
              <a:rPr lang="en-CA" b="1" dirty="0" smtClean="0">
                <a:solidFill>
                  <a:schemeClr val="accent2"/>
                </a:solidFill>
              </a:rPr>
              <a:t>Form intention.</a:t>
            </a:r>
          </a:p>
          <a:p>
            <a:pPr marL="514350" indent="-514350" algn="ctr">
              <a:buFont typeface="+mj-lt"/>
              <a:buAutoNum type="arabicPeriod"/>
            </a:pPr>
            <a:r>
              <a:rPr lang="en-CA" b="1" dirty="0" smtClean="0">
                <a:solidFill>
                  <a:schemeClr val="accent4"/>
                </a:solidFill>
              </a:rPr>
              <a:t>Specify action.</a:t>
            </a:r>
          </a:p>
          <a:p>
            <a:pPr marL="514350" indent="-514350" algn="ctr">
              <a:buFont typeface="+mj-lt"/>
              <a:buAutoNum type="arabicPeriod"/>
            </a:pPr>
            <a:r>
              <a:rPr lang="en-CA" b="1" dirty="0" smtClean="0">
                <a:solidFill>
                  <a:schemeClr val="accent2"/>
                </a:solidFill>
              </a:rPr>
              <a:t>Execute action.</a:t>
            </a:r>
          </a:p>
          <a:p>
            <a:pPr marL="514350" indent="-514350" algn="ctr">
              <a:buFont typeface="+mj-lt"/>
              <a:buAutoNum type="arabicPeriod"/>
            </a:pPr>
            <a:r>
              <a:rPr lang="en-CA" b="1" dirty="0" smtClean="0">
                <a:solidFill>
                  <a:schemeClr val="accent4"/>
                </a:solidFill>
              </a:rPr>
              <a:t>Perceive world state.</a:t>
            </a:r>
          </a:p>
          <a:p>
            <a:pPr marL="514350" indent="-514350" algn="ctr">
              <a:buFont typeface="+mj-lt"/>
              <a:buAutoNum type="arabicPeriod"/>
            </a:pPr>
            <a:r>
              <a:rPr lang="en-CA" b="1" dirty="0" smtClean="0">
                <a:solidFill>
                  <a:schemeClr val="accent2"/>
                </a:solidFill>
              </a:rPr>
              <a:t>Interpret world state.</a:t>
            </a:r>
          </a:p>
          <a:p>
            <a:pPr marL="514350" indent="-514350" algn="ctr">
              <a:buFont typeface="+mj-lt"/>
              <a:buAutoNum type="arabicPeriod"/>
            </a:pPr>
            <a:r>
              <a:rPr lang="en-CA" b="1" dirty="0" smtClean="0">
                <a:solidFill>
                  <a:schemeClr val="accent4"/>
                </a:solidFill>
              </a:rPr>
              <a:t>Evaluate the outcome.</a:t>
            </a:r>
            <a:endParaRPr lang="en-CA" b="1"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9600" y="3962400"/>
            <a:ext cx="7924800" cy="1828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609600" y="2209800"/>
            <a:ext cx="7924800" cy="17526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609600" y="1600200"/>
            <a:ext cx="7924800" cy="6096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CA" dirty="0" smtClean="0"/>
              <a:t>Seven Stages of Action</a:t>
            </a:r>
            <a:endParaRPr lang="en-CA" dirty="0"/>
          </a:p>
        </p:txBody>
      </p:sp>
      <p:sp>
        <p:nvSpPr>
          <p:cNvPr id="3" name="Content Placeholder 2"/>
          <p:cNvSpPr>
            <a:spLocks noGrp="1"/>
          </p:cNvSpPr>
          <p:nvPr>
            <p:ph idx="1"/>
          </p:nvPr>
        </p:nvSpPr>
        <p:spPr/>
        <p:txBody>
          <a:bodyPr/>
          <a:lstStyle/>
          <a:p>
            <a:pPr marL="514350" indent="-514350" algn="ctr">
              <a:buFont typeface="+mj-lt"/>
              <a:buAutoNum type="arabicPeriod"/>
            </a:pPr>
            <a:r>
              <a:rPr lang="en-CA" b="1" dirty="0" smtClean="0">
                <a:solidFill>
                  <a:schemeClr val="accent4"/>
                </a:solidFill>
              </a:rPr>
              <a:t>Form goal.</a:t>
            </a:r>
          </a:p>
          <a:p>
            <a:pPr marL="514350" indent="-514350" algn="ctr">
              <a:buFont typeface="+mj-lt"/>
              <a:buAutoNum type="arabicPeriod"/>
            </a:pPr>
            <a:r>
              <a:rPr lang="en-CA" b="1" dirty="0" smtClean="0">
                <a:solidFill>
                  <a:schemeClr val="accent2"/>
                </a:solidFill>
              </a:rPr>
              <a:t>Form intention.</a:t>
            </a:r>
          </a:p>
          <a:p>
            <a:pPr marL="514350" indent="-514350" algn="ctr">
              <a:buFont typeface="+mj-lt"/>
              <a:buAutoNum type="arabicPeriod"/>
            </a:pPr>
            <a:r>
              <a:rPr lang="en-CA" b="1" dirty="0" smtClean="0">
                <a:solidFill>
                  <a:schemeClr val="accent4"/>
                </a:solidFill>
              </a:rPr>
              <a:t>Specify action.</a:t>
            </a:r>
          </a:p>
          <a:p>
            <a:pPr marL="514350" indent="-514350" algn="ctr">
              <a:buFont typeface="+mj-lt"/>
              <a:buAutoNum type="arabicPeriod"/>
            </a:pPr>
            <a:r>
              <a:rPr lang="en-CA" b="1" dirty="0" smtClean="0">
                <a:solidFill>
                  <a:schemeClr val="accent2"/>
                </a:solidFill>
              </a:rPr>
              <a:t>Execute action.</a:t>
            </a:r>
          </a:p>
          <a:p>
            <a:pPr marL="514350" indent="-514350" algn="ctr">
              <a:buFont typeface="+mj-lt"/>
              <a:buAutoNum type="arabicPeriod"/>
            </a:pPr>
            <a:r>
              <a:rPr lang="en-CA" b="1" dirty="0" smtClean="0">
                <a:solidFill>
                  <a:schemeClr val="accent4"/>
                </a:solidFill>
              </a:rPr>
              <a:t>Perceive world state.</a:t>
            </a:r>
          </a:p>
          <a:p>
            <a:pPr marL="514350" indent="-514350" algn="ctr">
              <a:buFont typeface="+mj-lt"/>
              <a:buAutoNum type="arabicPeriod"/>
            </a:pPr>
            <a:r>
              <a:rPr lang="en-CA" b="1" dirty="0" smtClean="0">
                <a:solidFill>
                  <a:schemeClr val="accent2"/>
                </a:solidFill>
              </a:rPr>
              <a:t>Interpret world state.</a:t>
            </a:r>
          </a:p>
          <a:p>
            <a:pPr marL="514350" indent="-514350" algn="ctr">
              <a:buFont typeface="+mj-lt"/>
              <a:buAutoNum type="arabicPeriod"/>
            </a:pPr>
            <a:r>
              <a:rPr lang="en-CA" b="1" dirty="0" smtClean="0">
                <a:solidFill>
                  <a:schemeClr val="accent4"/>
                </a:solidFill>
              </a:rPr>
              <a:t>Evaluate the outcome.</a:t>
            </a:r>
            <a:endParaRPr lang="en-CA" b="1" dirty="0">
              <a:solidFill>
                <a:schemeClr val="accent4"/>
              </a:solidFill>
            </a:endParaRPr>
          </a:p>
        </p:txBody>
      </p:sp>
      <p:sp>
        <p:nvSpPr>
          <p:cNvPr id="4" name="TextBox 3"/>
          <p:cNvSpPr txBox="1"/>
          <p:nvPr/>
        </p:nvSpPr>
        <p:spPr>
          <a:xfrm>
            <a:off x="685800" y="1676400"/>
            <a:ext cx="772969" cy="461665"/>
          </a:xfrm>
          <a:prstGeom prst="rect">
            <a:avLst/>
          </a:prstGeom>
          <a:noFill/>
        </p:spPr>
        <p:txBody>
          <a:bodyPr wrap="none" rtlCol="0">
            <a:spAutoFit/>
          </a:bodyPr>
          <a:lstStyle/>
          <a:p>
            <a:r>
              <a:rPr lang="en-US" sz="2400" b="1" dirty="0" smtClean="0"/>
              <a:t>Goal</a:t>
            </a:r>
            <a:endParaRPr lang="en-CA" sz="2400" b="1" dirty="0"/>
          </a:p>
        </p:txBody>
      </p:sp>
      <p:sp>
        <p:nvSpPr>
          <p:cNvPr id="5" name="TextBox 4"/>
          <p:cNvSpPr txBox="1"/>
          <p:nvPr/>
        </p:nvSpPr>
        <p:spPr>
          <a:xfrm>
            <a:off x="685800" y="2281535"/>
            <a:ext cx="1430841" cy="461665"/>
          </a:xfrm>
          <a:prstGeom prst="rect">
            <a:avLst/>
          </a:prstGeom>
          <a:noFill/>
        </p:spPr>
        <p:txBody>
          <a:bodyPr wrap="none" rtlCol="0">
            <a:spAutoFit/>
          </a:bodyPr>
          <a:lstStyle/>
          <a:p>
            <a:r>
              <a:rPr lang="en-US" sz="2400" b="1" dirty="0" smtClean="0"/>
              <a:t>Execution</a:t>
            </a:r>
            <a:endParaRPr lang="en-CA" sz="2400" b="1" dirty="0"/>
          </a:p>
        </p:txBody>
      </p:sp>
      <p:sp>
        <p:nvSpPr>
          <p:cNvPr id="6" name="TextBox 5"/>
          <p:cNvSpPr txBox="1"/>
          <p:nvPr/>
        </p:nvSpPr>
        <p:spPr>
          <a:xfrm>
            <a:off x="685800" y="4034135"/>
            <a:ext cx="1523879" cy="461665"/>
          </a:xfrm>
          <a:prstGeom prst="rect">
            <a:avLst/>
          </a:prstGeom>
          <a:noFill/>
        </p:spPr>
        <p:txBody>
          <a:bodyPr wrap="none" rtlCol="0">
            <a:spAutoFit/>
          </a:bodyPr>
          <a:lstStyle/>
          <a:p>
            <a:r>
              <a:rPr lang="en-US" sz="2400" b="1" dirty="0" smtClean="0"/>
              <a:t>Evaluation</a:t>
            </a:r>
            <a:endParaRPr lang="en-CA"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Seven Stages of Action - Example</a:t>
            </a:r>
            <a:endParaRPr lang="en-CA" dirty="0"/>
          </a:p>
        </p:txBody>
      </p:sp>
      <p:sp>
        <p:nvSpPr>
          <p:cNvPr id="3" name="Content Placeholder 2"/>
          <p:cNvSpPr>
            <a:spLocks noGrp="1"/>
          </p:cNvSpPr>
          <p:nvPr>
            <p:ph idx="1"/>
          </p:nvPr>
        </p:nvSpPr>
        <p:spPr/>
        <p:txBody>
          <a:bodyPr>
            <a:normAutofit fontScale="92500"/>
          </a:bodyPr>
          <a:lstStyle/>
          <a:p>
            <a:pPr marL="514350" indent="-514350" algn="ctr">
              <a:buFont typeface="+mj-lt"/>
              <a:buAutoNum type="arabicPeriod"/>
            </a:pPr>
            <a:r>
              <a:rPr lang="en-US" b="1" dirty="0" smtClean="0">
                <a:solidFill>
                  <a:schemeClr val="accent4"/>
                </a:solidFill>
              </a:rPr>
              <a:t>Goal: Get more light to read at dusk.</a:t>
            </a:r>
            <a:endParaRPr lang="en-CA" b="1" dirty="0" smtClean="0">
              <a:solidFill>
                <a:schemeClr val="accent4"/>
              </a:solidFill>
            </a:endParaRPr>
          </a:p>
          <a:p>
            <a:pPr marL="514350" indent="-514350" algn="ctr">
              <a:buFont typeface="+mj-lt"/>
              <a:buAutoNum type="arabicPeriod"/>
            </a:pPr>
            <a:r>
              <a:rPr lang="en-CA" b="1" dirty="0" smtClean="0">
                <a:solidFill>
                  <a:schemeClr val="accent2"/>
                </a:solidFill>
              </a:rPr>
              <a:t>Action needed: push button on lamp.</a:t>
            </a:r>
          </a:p>
          <a:p>
            <a:pPr marL="514350" indent="-514350" algn="ctr">
              <a:buFont typeface="+mj-lt"/>
              <a:buAutoNum type="arabicPeriod"/>
            </a:pPr>
            <a:r>
              <a:rPr lang="en-CA" b="1" dirty="0" smtClean="0">
                <a:solidFill>
                  <a:schemeClr val="accent4"/>
                </a:solidFill>
              </a:rPr>
              <a:t>Specify how to move body to push button.</a:t>
            </a:r>
          </a:p>
          <a:p>
            <a:pPr marL="514350" indent="-514350" algn="ctr">
              <a:buFont typeface="+mj-lt"/>
              <a:buAutoNum type="arabicPeriod"/>
            </a:pPr>
            <a:r>
              <a:rPr lang="en-CA" b="1" dirty="0" smtClean="0">
                <a:solidFill>
                  <a:schemeClr val="accent2"/>
                </a:solidFill>
              </a:rPr>
              <a:t>Perform action sequence to push button.</a:t>
            </a:r>
          </a:p>
          <a:p>
            <a:pPr marL="514350" indent="-514350" algn="ctr">
              <a:buFont typeface="+mj-lt"/>
              <a:buAutoNum type="arabicPeriod"/>
            </a:pPr>
            <a:r>
              <a:rPr lang="en-CA" b="1" dirty="0" smtClean="0">
                <a:solidFill>
                  <a:schemeClr val="accent4"/>
                </a:solidFill>
              </a:rPr>
              <a:t>Perceive whether there is more light in room.</a:t>
            </a:r>
          </a:p>
          <a:p>
            <a:pPr marL="514350" indent="-514350" algn="ctr">
              <a:buFont typeface="+mj-lt"/>
              <a:buAutoNum type="arabicPeriod"/>
            </a:pPr>
            <a:r>
              <a:rPr lang="en-CA" b="1" dirty="0" smtClean="0">
                <a:solidFill>
                  <a:schemeClr val="accent2"/>
                </a:solidFill>
              </a:rPr>
              <a:t>Decide whether the lamp turned on.</a:t>
            </a:r>
          </a:p>
          <a:p>
            <a:pPr marL="514350" indent="-514350" algn="ctr">
              <a:buFont typeface="+mj-lt"/>
              <a:buAutoNum type="arabicPeriod"/>
            </a:pPr>
            <a:r>
              <a:rPr lang="en-CA" b="1" dirty="0" smtClean="0">
                <a:solidFill>
                  <a:schemeClr val="accent4"/>
                </a:solidFill>
              </a:rPr>
              <a:t>Decide whether the resulting amount of light is sufficient.</a:t>
            </a:r>
            <a:endParaRPr lang="en-CA" b="1"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Resulting Design Questions</a:t>
            </a:r>
            <a:endParaRPr lang="en-CA" dirty="0"/>
          </a:p>
        </p:txBody>
      </p:sp>
      <p:sp>
        <p:nvSpPr>
          <p:cNvPr id="3" name="Content Placeholder 2"/>
          <p:cNvSpPr>
            <a:spLocks noGrp="1"/>
          </p:cNvSpPr>
          <p:nvPr>
            <p:ph idx="1"/>
          </p:nvPr>
        </p:nvSpPr>
        <p:spPr>
          <a:xfrm>
            <a:off x="457200" y="1295400"/>
            <a:ext cx="8229600" cy="5105400"/>
          </a:xfrm>
        </p:spPr>
        <p:txBody>
          <a:bodyPr>
            <a:noAutofit/>
          </a:bodyPr>
          <a:lstStyle/>
          <a:p>
            <a:pPr marL="514350" indent="-514350" algn="ctr">
              <a:buNone/>
            </a:pPr>
            <a:r>
              <a:rPr lang="en-CA" sz="2800" i="1" dirty="0" smtClean="0"/>
              <a:t>How easily can one...</a:t>
            </a:r>
          </a:p>
          <a:p>
            <a:pPr marL="514350" indent="-514350" algn="ctr">
              <a:buFont typeface="+mj-lt"/>
              <a:buAutoNum type="arabicPeriod"/>
            </a:pPr>
            <a:r>
              <a:rPr lang="en-CA" sz="2800" b="1" dirty="0" smtClean="0">
                <a:solidFill>
                  <a:schemeClr val="accent4"/>
                </a:solidFill>
              </a:rPr>
              <a:t>Determine the function of the device?</a:t>
            </a:r>
          </a:p>
          <a:p>
            <a:pPr marL="514350" indent="-514350" algn="ctr">
              <a:buFont typeface="+mj-lt"/>
              <a:buAutoNum type="arabicPeriod"/>
            </a:pPr>
            <a:r>
              <a:rPr lang="en-CA" sz="2800" b="1" dirty="0" smtClean="0">
                <a:solidFill>
                  <a:schemeClr val="accent2"/>
                </a:solidFill>
              </a:rPr>
              <a:t>Tell what actions are possible?</a:t>
            </a:r>
          </a:p>
          <a:p>
            <a:pPr marL="514350" indent="-514350" algn="ctr">
              <a:buFont typeface="+mj-lt"/>
              <a:buAutoNum type="arabicPeriod"/>
            </a:pPr>
            <a:r>
              <a:rPr lang="en-CA" sz="2800" b="1" dirty="0" smtClean="0">
                <a:solidFill>
                  <a:schemeClr val="accent4"/>
                </a:solidFill>
              </a:rPr>
              <a:t>Determine mapping from intention to physical movement?</a:t>
            </a:r>
          </a:p>
          <a:p>
            <a:pPr marL="514350" indent="-514350" algn="ctr">
              <a:buFont typeface="+mj-lt"/>
              <a:buAutoNum type="arabicPeriod"/>
            </a:pPr>
            <a:r>
              <a:rPr lang="en-CA" sz="2800" b="1" dirty="0" smtClean="0">
                <a:solidFill>
                  <a:schemeClr val="accent2"/>
                </a:solidFill>
              </a:rPr>
              <a:t>Perform the action?</a:t>
            </a:r>
          </a:p>
          <a:p>
            <a:pPr marL="514350" indent="-514350" algn="ctr">
              <a:buFont typeface="+mj-lt"/>
              <a:buAutoNum type="arabicPeriod"/>
            </a:pPr>
            <a:r>
              <a:rPr lang="en-CA" sz="2800" b="1" dirty="0" smtClean="0">
                <a:solidFill>
                  <a:schemeClr val="accent4"/>
                </a:solidFill>
              </a:rPr>
              <a:t>Tell if the system is in the desired state?</a:t>
            </a:r>
          </a:p>
          <a:p>
            <a:pPr marL="514350" indent="-514350" algn="ctr">
              <a:buFont typeface="+mj-lt"/>
              <a:buAutoNum type="arabicPeriod"/>
            </a:pPr>
            <a:r>
              <a:rPr lang="en-CA" sz="2800" b="1" dirty="0" smtClean="0">
                <a:solidFill>
                  <a:schemeClr val="accent2"/>
                </a:solidFill>
              </a:rPr>
              <a:t>Determine mapping from system state to interpretation?</a:t>
            </a:r>
          </a:p>
          <a:p>
            <a:pPr marL="514350" indent="-514350" algn="ctr">
              <a:buFont typeface="+mj-lt"/>
              <a:buAutoNum type="arabicPeriod"/>
            </a:pPr>
            <a:r>
              <a:rPr lang="en-CA" sz="2800" b="1" dirty="0" smtClean="0">
                <a:solidFill>
                  <a:schemeClr val="accent4"/>
                </a:solidFill>
              </a:rPr>
              <a:t>Tell what state the system is in?</a:t>
            </a:r>
            <a:endParaRPr lang="en-CA" sz="2800" b="1"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Principles of Design</a:t>
            </a:r>
            <a:endParaRPr lang="en-CA" dirty="0"/>
          </a:p>
        </p:txBody>
      </p:sp>
      <p:sp>
        <p:nvSpPr>
          <p:cNvPr id="4" name="TextBox 3"/>
          <p:cNvSpPr txBox="1"/>
          <p:nvPr/>
        </p:nvSpPr>
        <p:spPr>
          <a:xfrm>
            <a:off x="935973" y="1752600"/>
            <a:ext cx="7272055" cy="646331"/>
          </a:xfrm>
          <a:prstGeom prst="rect">
            <a:avLst/>
          </a:prstGeom>
          <a:noFill/>
        </p:spPr>
        <p:txBody>
          <a:bodyPr wrap="none" rtlCol="0">
            <a:spAutoFit/>
          </a:bodyPr>
          <a:lstStyle/>
          <a:p>
            <a:pPr algn="ctr"/>
            <a:r>
              <a:rPr lang="en-CA" sz="3600" b="1" dirty="0" smtClean="0">
                <a:solidFill>
                  <a:schemeClr val="accent1"/>
                </a:solidFill>
              </a:rPr>
              <a:t>1. Provide a good conceptual model.</a:t>
            </a:r>
            <a:endParaRPr lang="en-CA" sz="3600" b="1" dirty="0">
              <a:solidFill>
                <a:schemeClr val="accent1"/>
              </a:solidFill>
            </a:endParaRPr>
          </a:p>
        </p:txBody>
      </p:sp>
      <p:pic>
        <p:nvPicPr>
          <p:cNvPr id="5" name="Picture 4" descr="scissors"/>
          <p:cNvPicPr>
            <a:picLocks noChangeAspect="1" noChangeArrowheads="1"/>
          </p:cNvPicPr>
          <p:nvPr/>
        </p:nvPicPr>
        <p:blipFill>
          <a:blip r:embed="rId3" cstate="print"/>
          <a:srcRect/>
          <a:stretch>
            <a:fillRect/>
          </a:stretch>
        </p:blipFill>
        <p:spPr>
          <a:xfrm>
            <a:off x="2628900" y="2286000"/>
            <a:ext cx="3886200" cy="3886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Principles of Design</a:t>
            </a:r>
            <a:endParaRPr lang="en-CA" dirty="0"/>
          </a:p>
        </p:txBody>
      </p:sp>
      <p:sp>
        <p:nvSpPr>
          <p:cNvPr id="4" name="TextBox 3"/>
          <p:cNvSpPr txBox="1"/>
          <p:nvPr/>
        </p:nvSpPr>
        <p:spPr>
          <a:xfrm>
            <a:off x="2346780" y="1752600"/>
            <a:ext cx="4450450" cy="646331"/>
          </a:xfrm>
          <a:prstGeom prst="rect">
            <a:avLst/>
          </a:prstGeom>
          <a:noFill/>
        </p:spPr>
        <p:txBody>
          <a:bodyPr wrap="none" rtlCol="0">
            <a:spAutoFit/>
          </a:bodyPr>
          <a:lstStyle/>
          <a:p>
            <a:pPr algn="ctr"/>
            <a:r>
              <a:rPr lang="en-CA" sz="3600" b="1" dirty="0" smtClean="0">
                <a:solidFill>
                  <a:schemeClr val="accent1"/>
                </a:solidFill>
              </a:rPr>
              <a:t>2. Make things visible.</a:t>
            </a:r>
            <a:endParaRPr lang="en-CA" sz="3600" b="1" dirty="0">
              <a:solidFill>
                <a:schemeClr val="accent1"/>
              </a:solidFill>
            </a:endParaRPr>
          </a:p>
        </p:txBody>
      </p:sp>
      <p:grpSp>
        <p:nvGrpSpPr>
          <p:cNvPr id="3" name="Group 6"/>
          <p:cNvGrpSpPr/>
          <p:nvPr/>
        </p:nvGrpSpPr>
        <p:grpSpPr>
          <a:xfrm>
            <a:off x="1600200" y="2750820"/>
            <a:ext cx="5181600" cy="3268980"/>
            <a:chOff x="1219200" y="2514600"/>
            <a:chExt cx="5181600" cy="3268980"/>
          </a:xfrm>
        </p:grpSpPr>
        <p:pic>
          <p:nvPicPr>
            <p:cNvPr id="3074" name="Picture 2"/>
            <p:cNvPicPr>
              <a:picLocks noChangeAspect="1" noChangeArrowheads="1"/>
            </p:cNvPicPr>
            <p:nvPr/>
          </p:nvPicPr>
          <p:blipFill>
            <a:blip r:embed="rId3" cstate="print"/>
            <a:srcRect/>
            <a:stretch>
              <a:fillRect/>
            </a:stretch>
          </p:blipFill>
          <p:spPr bwMode="auto">
            <a:xfrm>
              <a:off x="1219200" y="2696528"/>
              <a:ext cx="3095625" cy="2905125"/>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4419600" y="2514600"/>
              <a:ext cx="1981200" cy="326898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Principles of Design</a:t>
            </a:r>
            <a:endParaRPr lang="en-CA" dirty="0"/>
          </a:p>
        </p:txBody>
      </p:sp>
      <p:sp>
        <p:nvSpPr>
          <p:cNvPr id="4" name="TextBox 3"/>
          <p:cNvSpPr txBox="1"/>
          <p:nvPr/>
        </p:nvSpPr>
        <p:spPr>
          <a:xfrm>
            <a:off x="610125" y="1676400"/>
            <a:ext cx="7923751" cy="646331"/>
          </a:xfrm>
          <a:prstGeom prst="rect">
            <a:avLst/>
          </a:prstGeom>
          <a:noFill/>
        </p:spPr>
        <p:txBody>
          <a:bodyPr wrap="square" rtlCol="0">
            <a:spAutoFit/>
          </a:bodyPr>
          <a:lstStyle/>
          <a:p>
            <a:pPr algn="ctr"/>
            <a:r>
              <a:rPr lang="en-CA" sz="3600" b="1" dirty="0" smtClean="0">
                <a:solidFill>
                  <a:schemeClr val="accent1"/>
                </a:solidFill>
              </a:rPr>
              <a:t>3. Create natural mappings.</a:t>
            </a:r>
            <a:endParaRPr lang="en-CA" sz="3600" b="1" dirty="0">
              <a:solidFill>
                <a:schemeClr val="accent1"/>
              </a:solidFill>
            </a:endParaRPr>
          </a:p>
        </p:txBody>
      </p:sp>
      <p:pic>
        <p:nvPicPr>
          <p:cNvPr id="6" name="Picture 4"/>
          <p:cNvPicPr>
            <a:picLocks noChangeAspect="1" noChangeArrowheads="1"/>
          </p:cNvPicPr>
          <p:nvPr/>
        </p:nvPicPr>
        <p:blipFill>
          <a:blip r:embed="rId3" cstate="print"/>
          <a:srcRect/>
          <a:stretch>
            <a:fillRect/>
          </a:stretch>
        </p:blipFill>
        <p:spPr>
          <a:xfrm>
            <a:off x="3124200" y="2743200"/>
            <a:ext cx="2895600" cy="321098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Principles of Design</a:t>
            </a:r>
            <a:endParaRPr lang="en-CA" dirty="0"/>
          </a:p>
        </p:txBody>
      </p:sp>
      <p:sp>
        <p:nvSpPr>
          <p:cNvPr id="4" name="TextBox 3"/>
          <p:cNvSpPr txBox="1"/>
          <p:nvPr/>
        </p:nvSpPr>
        <p:spPr>
          <a:xfrm>
            <a:off x="610125" y="1676400"/>
            <a:ext cx="7923751" cy="646331"/>
          </a:xfrm>
          <a:prstGeom prst="rect">
            <a:avLst/>
          </a:prstGeom>
          <a:noFill/>
        </p:spPr>
        <p:txBody>
          <a:bodyPr wrap="square" rtlCol="0">
            <a:spAutoFit/>
          </a:bodyPr>
          <a:lstStyle/>
          <a:p>
            <a:pPr algn="ctr"/>
            <a:r>
              <a:rPr lang="en-CA" sz="3600" b="1" dirty="0" smtClean="0">
                <a:solidFill>
                  <a:schemeClr val="accent1"/>
                </a:solidFill>
              </a:rPr>
              <a:t>4. Provide feedback.</a:t>
            </a:r>
            <a:endParaRPr lang="en-CA" sz="3600" b="1" dirty="0">
              <a:solidFill>
                <a:schemeClr val="accent1"/>
              </a:solidFill>
            </a:endParaRPr>
          </a:p>
        </p:txBody>
      </p:sp>
      <p:pic>
        <p:nvPicPr>
          <p:cNvPr id="5" name="Picture 4"/>
          <p:cNvPicPr>
            <a:picLocks noChangeAspect="1" noChangeArrowheads="1"/>
          </p:cNvPicPr>
          <p:nvPr/>
        </p:nvPicPr>
        <p:blipFill>
          <a:blip r:embed="rId3" cstate="print"/>
          <a:srcRect/>
          <a:stretch>
            <a:fillRect/>
          </a:stretch>
        </p:blipFill>
        <p:spPr>
          <a:xfrm>
            <a:off x="2019300" y="2616200"/>
            <a:ext cx="5105400" cy="34036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Principles of Design</a:t>
            </a:r>
            <a:endParaRPr lang="en-CA" dirty="0"/>
          </a:p>
        </p:txBody>
      </p:sp>
      <p:sp>
        <p:nvSpPr>
          <p:cNvPr id="4" name="TextBox 3"/>
          <p:cNvSpPr txBox="1"/>
          <p:nvPr/>
        </p:nvSpPr>
        <p:spPr>
          <a:xfrm>
            <a:off x="610125" y="1676400"/>
            <a:ext cx="7923751" cy="646331"/>
          </a:xfrm>
          <a:prstGeom prst="rect">
            <a:avLst/>
          </a:prstGeom>
          <a:noFill/>
        </p:spPr>
        <p:txBody>
          <a:bodyPr wrap="square" rtlCol="0">
            <a:spAutoFit/>
          </a:bodyPr>
          <a:lstStyle/>
          <a:p>
            <a:pPr algn="ctr"/>
            <a:r>
              <a:rPr lang="en-CA" sz="3600" b="1" dirty="0" smtClean="0">
                <a:solidFill>
                  <a:schemeClr val="accent1"/>
                </a:solidFill>
              </a:rPr>
              <a:t>5. Be consistent.</a:t>
            </a:r>
            <a:endParaRPr lang="en-CA" sz="3600" b="1" dirty="0">
              <a:solidFill>
                <a:schemeClr val="accent1"/>
              </a:solidFill>
            </a:endParaRPr>
          </a:p>
        </p:txBody>
      </p:sp>
      <p:pic>
        <p:nvPicPr>
          <p:cNvPr id="2050" name="Picture 2"/>
          <p:cNvPicPr>
            <a:picLocks noChangeAspect="1" noChangeArrowheads="1"/>
          </p:cNvPicPr>
          <p:nvPr/>
        </p:nvPicPr>
        <p:blipFill>
          <a:blip r:embed="rId3" cstate="print"/>
          <a:srcRect/>
          <a:stretch>
            <a:fillRect/>
          </a:stretch>
        </p:blipFill>
        <p:spPr bwMode="auto">
          <a:xfrm>
            <a:off x="2381250" y="2895600"/>
            <a:ext cx="43815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6957" y="990600"/>
            <a:ext cx="5930086" cy="1938992"/>
          </a:xfrm>
          <a:prstGeom prst="rect">
            <a:avLst/>
          </a:prstGeom>
          <a:noFill/>
        </p:spPr>
        <p:txBody>
          <a:bodyPr wrap="none" lIns="91440" tIns="45720" rIns="91440" bIns="45720">
            <a:spAutoFit/>
          </a:bodyPr>
          <a:lstStyle/>
          <a:p>
            <a:pPr algn="ctr"/>
            <a:r>
              <a:rPr lang="en-US" sz="6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Human-Computer</a:t>
            </a:r>
          </a:p>
          <a:p>
            <a:pPr algn="ctr"/>
            <a:r>
              <a:rPr lang="en-US" sz="6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Interaction</a:t>
            </a:r>
            <a:endParaRPr lang="en-US" sz="6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pSp>
        <p:nvGrpSpPr>
          <p:cNvPr id="9" name="Group 8"/>
          <p:cNvGrpSpPr/>
          <p:nvPr/>
        </p:nvGrpSpPr>
        <p:grpSpPr>
          <a:xfrm>
            <a:off x="945594" y="4253805"/>
            <a:ext cx="7252813" cy="1384995"/>
            <a:chOff x="838200" y="4076700"/>
            <a:chExt cx="7252813" cy="1384995"/>
          </a:xfrm>
        </p:grpSpPr>
        <p:sp>
          <p:nvSpPr>
            <p:cNvPr id="5" name="TextBox 4"/>
            <p:cNvSpPr txBox="1"/>
            <p:nvPr/>
          </p:nvSpPr>
          <p:spPr>
            <a:xfrm>
              <a:off x="838200" y="4076700"/>
              <a:ext cx="3379066" cy="1384995"/>
            </a:xfrm>
            <a:prstGeom prst="rect">
              <a:avLst/>
            </a:prstGeom>
            <a:noFill/>
          </p:spPr>
          <p:txBody>
            <a:bodyPr wrap="none" rtlCol="0">
              <a:spAutoFit/>
            </a:bodyPr>
            <a:lstStyle/>
            <a:p>
              <a:pPr algn="ctr"/>
              <a:r>
                <a:rPr lang="en-CA" sz="2800" b="1" dirty="0" smtClean="0">
                  <a:solidFill>
                    <a:schemeClr val="accent2"/>
                  </a:solidFill>
                </a:rPr>
                <a:t>Interaction between</a:t>
              </a:r>
              <a:br>
                <a:rPr lang="en-CA" sz="2800" b="1" dirty="0" smtClean="0">
                  <a:solidFill>
                    <a:schemeClr val="accent2"/>
                  </a:solidFill>
                </a:rPr>
              </a:br>
              <a:r>
                <a:rPr lang="en-CA" sz="2800" b="1" dirty="0" smtClean="0">
                  <a:solidFill>
                    <a:schemeClr val="accent2"/>
                  </a:solidFill>
                </a:rPr>
                <a:t>users and computers;</a:t>
              </a:r>
              <a:br>
                <a:rPr lang="en-CA" sz="2800" b="1" dirty="0" smtClean="0">
                  <a:solidFill>
                    <a:schemeClr val="accent2"/>
                  </a:solidFill>
                </a:rPr>
              </a:br>
              <a:r>
                <a:rPr lang="en-CA" sz="2800" b="1" dirty="0" smtClean="0">
                  <a:solidFill>
                    <a:schemeClr val="accent2"/>
                  </a:solidFill>
                </a:rPr>
                <a:t>user interfaces</a:t>
              </a:r>
              <a:endParaRPr lang="en-CA" sz="2800" b="1" dirty="0">
                <a:solidFill>
                  <a:schemeClr val="accent2"/>
                </a:solidFill>
              </a:endParaRPr>
            </a:p>
          </p:txBody>
        </p:sp>
        <p:sp>
          <p:nvSpPr>
            <p:cNvPr id="6" name="TextBox 5"/>
            <p:cNvSpPr txBox="1"/>
            <p:nvPr/>
          </p:nvSpPr>
          <p:spPr>
            <a:xfrm>
              <a:off x="4876800" y="4076700"/>
              <a:ext cx="3214213" cy="1384995"/>
            </a:xfrm>
            <a:prstGeom prst="rect">
              <a:avLst/>
            </a:prstGeom>
            <a:noFill/>
          </p:spPr>
          <p:txBody>
            <a:bodyPr wrap="none" rtlCol="0">
              <a:spAutoFit/>
            </a:bodyPr>
            <a:lstStyle/>
            <a:p>
              <a:pPr algn="ctr"/>
              <a:r>
                <a:rPr lang="en-CA" sz="2800" b="1" dirty="0" smtClean="0">
                  <a:solidFill>
                    <a:schemeClr val="accent4"/>
                  </a:solidFill>
                </a:rPr>
                <a:t>Computer science,</a:t>
              </a:r>
              <a:br>
                <a:rPr lang="en-CA" sz="2800" b="1" dirty="0" smtClean="0">
                  <a:solidFill>
                    <a:schemeClr val="accent4"/>
                  </a:solidFill>
                </a:rPr>
              </a:br>
              <a:r>
                <a:rPr lang="en-CA" sz="2800" b="1" dirty="0" smtClean="0">
                  <a:solidFill>
                    <a:schemeClr val="accent4"/>
                  </a:solidFill>
                </a:rPr>
                <a:t>behavioural science,</a:t>
              </a:r>
              <a:br>
                <a:rPr lang="en-CA" sz="2800" b="1" dirty="0" smtClean="0">
                  <a:solidFill>
                    <a:schemeClr val="accent4"/>
                  </a:solidFill>
                </a:rPr>
              </a:br>
              <a:r>
                <a:rPr lang="en-CA" sz="2800" b="1" dirty="0" smtClean="0">
                  <a:solidFill>
                    <a:schemeClr val="accent4"/>
                  </a:solidFill>
                </a:rPr>
                <a:t>design</a:t>
              </a:r>
              <a:endParaRPr lang="en-CA" sz="2800" b="1" dirty="0">
                <a:solidFill>
                  <a:schemeClr val="accent4"/>
                </a:solidFill>
              </a:endParaRPr>
            </a:p>
          </p:txBody>
        </p:sp>
      </p:grpSp>
      <p:sp>
        <p:nvSpPr>
          <p:cNvPr id="8" name="TextBox 7"/>
          <p:cNvSpPr txBox="1"/>
          <p:nvPr/>
        </p:nvSpPr>
        <p:spPr>
          <a:xfrm>
            <a:off x="1818522" y="3210580"/>
            <a:ext cx="5506957" cy="523220"/>
          </a:xfrm>
          <a:prstGeom prst="rect">
            <a:avLst/>
          </a:prstGeom>
          <a:noFill/>
        </p:spPr>
        <p:txBody>
          <a:bodyPr wrap="none" rtlCol="0">
            <a:spAutoFit/>
          </a:bodyPr>
          <a:lstStyle/>
          <a:p>
            <a:pPr algn="ctr"/>
            <a:r>
              <a:rPr lang="en-CA" sz="2800" b="1" dirty="0" smtClean="0">
                <a:solidFill>
                  <a:schemeClr val="accent3">
                    <a:lumMod val="75000"/>
                  </a:schemeClr>
                </a:solidFill>
              </a:rPr>
              <a:t>Design, evaluation, implementation</a:t>
            </a:r>
            <a:endParaRPr lang="en-CA" sz="2800" b="1"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Principles of Design</a:t>
            </a:r>
            <a:endParaRPr lang="en-CA" dirty="0"/>
          </a:p>
        </p:txBody>
      </p:sp>
      <p:sp>
        <p:nvSpPr>
          <p:cNvPr id="4" name="TextBox 3"/>
          <p:cNvSpPr txBox="1"/>
          <p:nvPr/>
        </p:nvSpPr>
        <p:spPr>
          <a:xfrm>
            <a:off x="610125" y="1676400"/>
            <a:ext cx="7923751" cy="646331"/>
          </a:xfrm>
          <a:prstGeom prst="rect">
            <a:avLst/>
          </a:prstGeom>
          <a:noFill/>
        </p:spPr>
        <p:txBody>
          <a:bodyPr wrap="square" rtlCol="0">
            <a:spAutoFit/>
          </a:bodyPr>
          <a:lstStyle/>
          <a:p>
            <a:pPr algn="ctr"/>
            <a:r>
              <a:rPr lang="en-CA" sz="3600" b="1" dirty="0" smtClean="0">
                <a:solidFill>
                  <a:schemeClr val="accent1"/>
                </a:solidFill>
              </a:rPr>
              <a:t>6. </a:t>
            </a:r>
            <a:r>
              <a:rPr lang="en-CA" sz="3600" b="1" dirty="0" smtClean="0">
                <a:solidFill>
                  <a:schemeClr val="accent1"/>
                </a:solidFill>
              </a:rPr>
              <a:t>Consider </a:t>
            </a:r>
            <a:r>
              <a:rPr lang="en-CA" sz="3600" b="1" dirty="0" smtClean="0">
                <a:solidFill>
                  <a:schemeClr val="accent1"/>
                </a:solidFill>
              </a:rPr>
              <a:t>affordances.</a:t>
            </a:r>
            <a:endParaRPr lang="en-CA" sz="3600" b="1" dirty="0">
              <a:solidFill>
                <a:schemeClr val="accent1"/>
              </a:solidFill>
            </a:endParaRPr>
          </a:p>
        </p:txBody>
      </p:sp>
      <p:pic>
        <p:nvPicPr>
          <p:cNvPr id="3074" name="Picture 2"/>
          <p:cNvPicPr>
            <a:picLocks noChangeAspect="1" noChangeArrowheads="1"/>
          </p:cNvPicPr>
          <p:nvPr/>
        </p:nvPicPr>
        <p:blipFill>
          <a:blip r:embed="rId3" cstate="print"/>
          <a:srcRect/>
          <a:stretch>
            <a:fillRect/>
          </a:stretch>
        </p:blipFill>
        <p:spPr bwMode="auto">
          <a:xfrm>
            <a:off x="2781300" y="2438400"/>
            <a:ext cx="358140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4098" name="Picture 2"/>
          <p:cNvPicPr>
            <a:picLocks noChangeAspect="1" noChangeArrowheads="1"/>
          </p:cNvPicPr>
          <p:nvPr/>
        </p:nvPicPr>
        <p:blipFill>
          <a:blip r:embed="rId3" cstate="print"/>
          <a:srcRect b="6635"/>
          <a:stretch>
            <a:fillRect/>
          </a:stretch>
        </p:blipFill>
        <p:spPr bwMode="auto">
          <a:xfrm>
            <a:off x="1702358" y="0"/>
            <a:ext cx="5739284"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Cognition: Understanding Users</a:t>
            </a:r>
            <a:endParaRPr lang="en-CA" dirty="0"/>
          </a:p>
        </p:txBody>
      </p:sp>
      <p:pic>
        <p:nvPicPr>
          <p:cNvPr id="4100" name="Picture 4"/>
          <p:cNvPicPr>
            <a:picLocks noChangeAspect="1" noChangeArrowheads="1"/>
          </p:cNvPicPr>
          <p:nvPr/>
        </p:nvPicPr>
        <p:blipFill>
          <a:blip r:embed="rId3" cstate="print"/>
          <a:srcRect/>
          <a:stretch>
            <a:fillRect/>
          </a:stretch>
        </p:blipFill>
        <p:spPr bwMode="auto">
          <a:xfrm>
            <a:off x="2324100" y="1536956"/>
            <a:ext cx="4495800" cy="4482844"/>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Attention</a:t>
            </a:r>
            <a:endParaRPr lang="en-CA" dirty="0"/>
          </a:p>
        </p:txBody>
      </p:sp>
      <p:sp>
        <p:nvSpPr>
          <p:cNvPr id="4" name="TextBox 3"/>
          <p:cNvSpPr txBox="1"/>
          <p:nvPr/>
        </p:nvSpPr>
        <p:spPr>
          <a:xfrm>
            <a:off x="1227848" y="1524000"/>
            <a:ext cx="6688306" cy="707886"/>
          </a:xfrm>
          <a:prstGeom prst="rect">
            <a:avLst/>
          </a:prstGeom>
          <a:noFill/>
        </p:spPr>
        <p:txBody>
          <a:bodyPr wrap="none" rtlCol="0">
            <a:spAutoFit/>
          </a:bodyPr>
          <a:lstStyle/>
          <a:p>
            <a:pPr algn="ctr"/>
            <a:r>
              <a:rPr lang="en-CA" sz="4000" b="1" dirty="0" smtClean="0">
                <a:solidFill>
                  <a:schemeClr val="accent1"/>
                </a:solidFill>
              </a:rPr>
              <a:t>What will you concentrate on?</a:t>
            </a:r>
            <a:endParaRPr lang="en-CA" sz="4000" b="1" dirty="0">
              <a:solidFill>
                <a:schemeClr val="accent1"/>
              </a:solidFill>
            </a:endParaRPr>
          </a:p>
        </p:txBody>
      </p:sp>
      <p:graphicFrame>
        <p:nvGraphicFramePr>
          <p:cNvPr id="5122" name="Object 2"/>
          <p:cNvGraphicFramePr>
            <a:graphicFrameLocks noChangeAspect="1"/>
          </p:cNvGraphicFramePr>
          <p:nvPr/>
        </p:nvGraphicFramePr>
        <p:xfrm>
          <a:off x="2438400" y="2571447"/>
          <a:ext cx="4267200" cy="3448353"/>
        </p:xfrm>
        <a:graphic>
          <a:graphicData uri="http://schemas.openxmlformats.org/presentationml/2006/ole">
            <p:oleObj spid="_x0000_s5122" name="Document" r:id="rId4" imgW="5023104" imgH="3907536" progId="Word.Document.8">
              <p:embed/>
            </p:oleObj>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Attention</a:t>
            </a:r>
            <a:endParaRPr lang="en-CA" dirty="0"/>
          </a:p>
        </p:txBody>
      </p:sp>
      <p:sp>
        <p:nvSpPr>
          <p:cNvPr id="4" name="TextBox 3"/>
          <p:cNvSpPr txBox="1"/>
          <p:nvPr/>
        </p:nvSpPr>
        <p:spPr>
          <a:xfrm>
            <a:off x="1227848" y="1524000"/>
            <a:ext cx="6688306" cy="707886"/>
          </a:xfrm>
          <a:prstGeom prst="rect">
            <a:avLst/>
          </a:prstGeom>
          <a:noFill/>
        </p:spPr>
        <p:txBody>
          <a:bodyPr wrap="none" rtlCol="0">
            <a:spAutoFit/>
          </a:bodyPr>
          <a:lstStyle/>
          <a:p>
            <a:pPr algn="ctr"/>
            <a:r>
              <a:rPr lang="en-CA" sz="4000" b="1" dirty="0" smtClean="0">
                <a:solidFill>
                  <a:schemeClr val="accent1"/>
                </a:solidFill>
              </a:rPr>
              <a:t>What will you concentrate on?</a:t>
            </a:r>
            <a:endParaRPr lang="en-CA" sz="4000" b="1" dirty="0">
              <a:solidFill>
                <a:schemeClr val="accent1"/>
              </a:solidFill>
            </a:endParaRPr>
          </a:p>
        </p:txBody>
      </p:sp>
      <p:graphicFrame>
        <p:nvGraphicFramePr>
          <p:cNvPr id="7171" name="Object 3"/>
          <p:cNvGraphicFramePr>
            <a:graphicFrameLocks noChangeAspect="1"/>
          </p:cNvGraphicFramePr>
          <p:nvPr/>
        </p:nvGraphicFramePr>
        <p:xfrm>
          <a:off x="2286000" y="2438400"/>
          <a:ext cx="4572000" cy="3569215"/>
        </p:xfrm>
        <a:graphic>
          <a:graphicData uri="http://schemas.openxmlformats.org/presentationml/2006/ole">
            <p:oleObj spid="_x0000_s7171" name="Document" r:id="rId4" imgW="4965192" imgH="3730752" progId="Word.Document.8">
              <p:embed/>
            </p:oleObj>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Perception</a:t>
            </a:r>
            <a:endParaRPr lang="en-CA" dirty="0"/>
          </a:p>
        </p:txBody>
      </p:sp>
      <p:sp>
        <p:nvSpPr>
          <p:cNvPr id="4" name="TextBox 3"/>
          <p:cNvSpPr txBox="1"/>
          <p:nvPr/>
        </p:nvSpPr>
        <p:spPr>
          <a:xfrm>
            <a:off x="449312" y="1524000"/>
            <a:ext cx="8245399" cy="707886"/>
          </a:xfrm>
          <a:prstGeom prst="rect">
            <a:avLst/>
          </a:prstGeom>
          <a:noFill/>
        </p:spPr>
        <p:txBody>
          <a:bodyPr wrap="none" rtlCol="0">
            <a:spAutoFit/>
          </a:bodyPr>
          <a:lstStyle/>
          <a:p>
            <a:pPr algn="ctr"/>
            <a:r>
              <a:rPr lang="en-CA" sz="4000" b="1" dirty="0" smtClean="0">
                <a:solidFill>
                  <a:schemeClr val="accent1"/>
                </a:solidFill>
              </a:rPr>
              <a:t>Information gathered from the senses</a:t>
            </a:r>
            <a:endParaRPr lang="en-CA" sz="4000" b="1" dirty="0">
              <a:solidFill>
                <a:schemeClr val="accent1"/>
              </a:solidFill>
            </a:endParaRPr>
          </a:p>
        </p:txBody>
      </p:sp>
      <p:pic>
        <p:nvPicPr>
          <p:cNvPr id="8195" name="Picture 3"/>
          <p:cNvPicPr>
            <a:picLocks noChangeAspect="1" noChangeArrowheads="1"/>
          </p:cNvPicPr>
          <p:nvPr/>
        </p:nvPicPr>
        <p:blipFill>
          <a:blip r:embed="rId3" cstate="print"/>
          <a:srcRect/>
          <a:stretch>
            <a:fillRect/>
          </a:stretch>
        </p:blipFill>
        <p:spPr bwMode="auto">
          <a:xfrm>
            <a:off x="1714500" y="2438400"/>
            <a:ext cx="5715000" cy="38100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Memory</a:t>
            </a:r>
            <a:endParaRPr lang="en-CA" dirty="0"/>
          </a:p>
        </p:txBody>
      </p:sp>
      <p:sp>
        <p:nvSpPr>
          <p:cNvPr id="4" name="TextBox 3"/>
          <p:cNvSpPr txBox="1"/>
          <p:nvPr/>
        </p:nvSpPr>
        <p:spPr>
          <a:xfrm>
            <a:off x="848887" y="1524000"/>
            <a:ext cx="7446269" cy="707886"/>
          </a:xfrm>
          <a:prstGeom prst="rect">
            <a:avLst/>
          </a:prstGeom>
          <a:noFill/>
        </p:spPr>
        <p:txBody>
          <a:bodyPr wrap="none" rtlCol="0">
            <a:spAutoFit/>
          </a:bodyPr>
          <a:lstStyle/>
          <a:p>
            <a:pPr algn="ctr"/>
            <a:r>
              <a:rPr lang="en-CA" sz="4000" b="1" dirty="0" smtClean="0">
                <a:solidFill>
                  <a:schemeClr val="accent1"/>
                </a:solidFill>
              </a:rPr>
              <a:t>Recalling and filtering information</a:t>
            </a:r>
            <a:endParaRPr lang="en-CA" sz="4000" b="1" dirty="0">
              <a:solidFill>
                <a:schemeClr val="accent1"/>
              </a:solidFill>
            </a:endParaRPr>
          </a:p>
        </p:txBody>
      </p:sp>
      <p:pic>
        <p:nvPicPr>
          <p:cNvPr id="9218" name="Picture 2"/>
          <p:cNvPicPr>
            <a:picLocks noChangeAspect="1" noChangeArrowheads="1"/>
          </p:cNvPicPr>
          <p:nvPr/>
        </p:nvPicPr>
        <p:blipFill>
          <a:blip r:embed="rId3" cstate="print"/>
          <a:srcRect/>
          <a:stretch>
            <a:fillRect/>
          </a:stretch>
        </p:blipFill>
        <p:spPr bwMode="auto">
          <a:xfrm>
            <a:off x="3114675" y="2362200"/>
            <a:ext cx="2914650" cy="381952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Problem Solving and Decision Making</a:t>
            </a:r>
            <a:endParaRPr lang="en-CA" dirty="0"/>
          </a:p>
        </p:txBody>
      </p:sp>
      <p:sp>
        <p:nvSpPr>
          <p:cNvPr id="4" name="TextBox 3"/>
          <p:cNvSpPr txBox="1"/>
          <p:nvPr/>
        </p:nvSpPr>
        <p:spPr>
          <a:xfrm>
            <a:off x="2378604" y="1524000"/>
            <a:ext cx="4386843" cy="707886"/>
          </a:xfrm>
          <a:prstGeom prst="rect">
            <a:avLst/>
          </a:prstGeom>
          <a:noFill/>
        </p:spPr>
        <p:txBody>
          <a:bodyPr wrap="none" rtlCol="0">
            <a:spAutoFit/>
          </a:bodyPr>
          <a:lstStyle/>
          <a:p>
            <a:pPr algn="ctr"/>
            <a:r>
              <a:rPr lang="en-CA" sz="4000" b="1" dirty="0" smtClean="0">
                <a:solidFill>
                  <a:schemeClr val="accent1"/>
                </a:solidFill>
              </a:rPr>
              <a:t>Reflective cognition</a:t>
            </a:r>
            <a:endParaRPr lang="en-CA" sz="4000" b="1" dirty="0">
              <a:solidFill>
                <a:schemeClr val="accent1"/>
              </a:solidFill>
            </a:endParaRPr>
          </a:p>
        </p:txBody>
      </p:sp>
      <p:pic>
        <p:nvPicPr>
          <p:cNvPr id="10243" name="Picture 3"/>
          <p:cNvPicPr>
            <a:picLocks noChangeAspect="1" noChangeArrowheads="1"/>
          </p:cNvPicPr>
          <p:nvPr/>
        </p:nvPicPr>
        <p:blipFill>
          <a:blip r:embed="rId3" cstate="print"/>
          <a:srcRect/>
          <a:stretch>
            <a:fillRect/>
          </a:stretch>
        </p:blipFill>
        <p:spPr bwMode="auto">
          <a:xfrm>
            <a:off x="2476500" y="2590800"/>
            <a:ext cx="4191000" cy="3394978"/>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Mental Models</a:t>
            </a:r>
            <a:endParaRPr lang="en-CA" dirty="0"/>
          </a:p>
        </p:txBody>
      </p:sp>
      <p:sp>
        <p:nvSpPr>
          <p:cNvPr id="4" name="TextBox 3"/>
          <p:cNvSpPr txBox="1"/>
          <p:nvPr/>
        </p:nvSpPr>
        <p:spPr>
          <a:xfrm>
            <a:off x="608416" y="1524000"/>
            <a:ext cx="7927235" cy="707886"/>
          </a:xfrm>
          <a:prstGeom prst="rect">
            <a:avLst/>
          </a:prstGeom>
          <a:noFill/>
        </p:spPr>
        <p:txBody>
          <a:bodyPr wrap="none" rtlCol="0">
            <a:spAutoFit/>
          </a:bodyPr>
          <a:lstStyle/>
          <a:p>
            <a:pPr algn="ctr"/>
            <a:r>
              <a:rPr lang="en-CA" sz="4000" b="1" dirty="0" smtClean="0">
                <a:solidFill>
                  <a:schemeClr val="accent1"/>
                </a:solidFill>
              </a:rPr>
              <a:t>Understanding of how system works</a:t>
            </a:r>
            <a:endParaRPr lang="en-CA" sz="4000" b="1" dirty="0">
              <a:solidFill>
                <a:schemeClr val="accent1"/>
              </a:solidFill>
            </a:endParaRPr>
          </a:p>
        </p:txBody>
      </p:sp>
      <p:pic>
        <p:nvPicPr>
          <p:cNvPr id="11266" name="Picture 2"/>
          <p:cNvPicPr>
            <a:picLocks noChangeAspect="1" noChangeArrowheads="1"/>
          </p:cNvPicPr>
          <p:nvPr/>
        </p:nvPicPr>
        <p:blipFill>
          <a:blip r:embed="rId3" cstate="print"/>
          <a:srcRect/>
          <a:stretch>
            <a:fillRect/>
          </a:stretch>
        </p:blipFill>
        <p:spPr bwMode="auto">
          <a:xfrm>
            <a:off x="1272830" y="2486025"/>
            <a:ext cx="6598340" cy="322897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Embodied Cognition</a:t>
            </a:r>
            <a:endParaRPr lang="en-CA" dirty="0"/>
          </a:p>
        </p:txBody>
      </p:sp>
      <p:sp>
        <p:nvSpPr>
          <p:cNvPr id="4" name="TextBox 3"/>
          <p:cNvSpPr txBox="1"/>
          <p:nvPr/>
        </p:nvSpPr>
        <p:spPr>
          <a:xfrm>
            <a:off x="1064383" y="1524000"/>
            <a:ext cx="7015318" cy="707886"/>
          </a:xfrm>
          <a:prstGeom prst="rect">
            <a:avLst/>
          </a:prstGeom>
          <a:noFill/>
        </p:spPr>
        <p:txBody>
          <a:bodyPr wrap="none" rtlCol="0">
            <a:spAutoFit/>
          </a:bodyPr>
          <a:lstStyle/>
          <a:p>
            <a:pPr algn="ctr"/>
            <a:r>
              <a:rPr lang="en-CA" sz="4000" b="1" dirty="0" smtClean="0">
                <a:solidFill>
                  <a:schemeClr val="accent1"/>
                </a:solidFill>
              </a:rPr>
              <a:t>Mind is determined by the body</a:t>
            </a:r>
            <a:endParaRPr lang="en-CA" sz="4000" b="1" dirty="0">
              <a:solidFill>
                <a:schemeClr val="accent1"/>
              </a:solidFill>
            </a:endParaRPr>
          </a:p>
        </p:txBody>
      </p:sp>
      <p:pic>
        <p:nvPicPr>
          <p:cNvPr id="12290" name="Picture 2"/>
          <p:cNvPicPr>
            <a:picLocks noChangeAspect="1" noChangeArrowheads="1"/>
          </p:cNvPicPr>
          <p:nvPr/>
        </p:nvPicPr>
        <p:blipFill>
          <a:blip r:embed="rId3" cstate="print"/>
          <a:srcRect l="15259" t="12444" r="10627" b="16445"/>
          <a:stretch>
            <a:fillRect/>
          </a:stretch>
        </p:blipFill>
        <p:spPr bwMode="auto">
          <a:xfrm>
            <a:off x="3017520" y="2362200"/>
            <a:ext cx="3108960" cy="36576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noFill/>
        </p:spPr>
        <p:txBody>
          <a:bodyPr>
            <a:normAutofit/>
          </a:bodyPr>
          <a:lstStyle/>
          <a:p>
            <a:pPr eaLnBrk="1" hangingPunct="1"/>
            <a:r>
              <a:rPr lang="en-CA" dirty="0" smtClean="0"/>
              <a:t>What’s Wrong With This Picture?</a:t>
            </a:r>
            <a:endParaRPr lang="en-US" dirty="0" smtClean="0"/>
          </a:p>
        </p:txBody>
      </p:sp>
      <p:pic>
        <p:nvPicPr>
          <p:cNvPr id="4099" name="Picture 4"/>
          <p:cNvPicPr>
            <a:picLocks noGrp="1" noChangeAspect="1" noChangeArrowheads="1"/>
          </p:cNvPicPr>
          <p:nvPr>
            <p:ph idx="1"/>
          </p:nvPr>
        </p:nvPicPr>
        <p:blipFill>
          <a:blip r:embed="rId2" cstate="print"/>
          <a:srcRect/>
          <a:stretch>
            <a:fillRect/>
          </a:stretch>
        </p:blipFill>
        <p:spPr>
          <a:xfrm>
            <a:off x="1844675" y="1597025"/>
            <a:ext cx="5456238" cy="3965575"/>
          </a:xfrm>
          <a:noFill/>
        </p:spPr>
      </p:pic>
      <p:sp>
        <p:nvSpPr>
          <p:cNvPr id="4100" name="Text Box 6"/>
          <p:cNvSpPr txBox="1">
            <a:spLocks noChangeArrowheads="1"/>
          </p:cNvSpPr>
          <p:nvPr/>
        </p:nvSpPr>
        <p:spPr bwMode="auto">
          <a:xfrm>
            <a:off x="1951038" y="5948363"/>
            <a:ext cx="5238750" cy="304800"/>
          </a:xfrm>
          <a:prstGeom prst="rect">
            <a:avLst/>
          </a:prstGeom>
          <a:noFill/>
          <a:ln w="9525">
            <a:noFill/>
            <a:miter lim="800000"/>
            <a:headEnd/>
            <a:tailEnd/>
          </a:ln>
        </p:spPr>
        <p:txBody>
          <a:bodyPr wrap="none">
            <a:spAutoFit/>
          </a:bodyPr>
          <a:lstStyle/>
          <a:p>
            <a:pPr algn="ctr"/>
            <a:r>
              <a:rPr lang="en-US" sz="1400" dirty="0">
                <a:hlinkClick r:id="rId3"/>
              </a:rPr>
              <a:t>http://www.danlockton.co.uk/research/images/hincmanbench.jpg</a:t>
            </a:r>
            <a:endParaRPr lang="en-US" sz="1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Donald Norman on The Three </a:t>
            </a:r>
            <a:r>
              <a:rPr lang="en-CA" smtClean="0"/>
              <a:t>Levels of Emotional </a:t>
            </a:r>
            <a:r>
              <a:rPr lang="en-CA" dirty="0" smtClean="0"/>
              <a:t>Design</a:t>
            </a:r>
            <a:endParaRPr lang="en-CA" dirty="0"/>
          </a:p>
        </p:txBody>
      </p:sp>
      <p:sp>
        <p:nvSpPr>
          <p:cNvPr id="3" name="Subtitle 2"/>
          <p:cNvSpPr>
            <a:spLocks noGrp="1"/>
          </p:cNvSpPr>
          <p:nvPr>
            <p:ph type="subTitle" idx="1"/>
          </p:nvPr>
        </p:nvSpPr>
        <p:spPr/>
        <p:txBody>
          <a:bodyPr/>
          <a:lstStyle/>
          <a:p>
            <a:r>
              <a:rPr lang="en-CA" dirty="0" smtClean="0">
                <a:hlinkClick r:id="rId3"/>
              </a:rPr>
              <a:t>http://www.ted.com/talks/don_norman_on_design_and_emotion.html</a:t>
            </a:r>
            <a:endParaRPr lang="en-CA"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normAutofit fontScale="90000"/>
          </a:bodyPr>
          <a:lstStyle/>
          <a:p>
            <a:r>
              <a:rPr lang="en-CA" dirty="0" smtClean="0"/>
              <a:t>Analyzing ‘</a:t>
            </a:r>
            <a:r>
              <a:rPr lang="en-CA" dirty="0" err="1" smtClean="0"/>
              <a:t>qidiq</a:t>
            </a:r>
            <a:r>
              <a:rPr lang="en-CA" dirty="0" smtClean="0"/>
              <a:t>: Questions Done Quick’</a:t>
            </a:r>
            <a:endParaRPr lang="en-CA" dirty="0"/>
          </a:p>
        </p:txBody>
      </p:sp>
      <p:sp>
        <p:nvSpPr>
          <p:cNvPr id="3" name="Content Placeholder 2"/>
          <p:cNvSpPr>
            <a:spLocks noGrp="1"/>
          </p:cNvSpPr>
          <p:nvPr>
            <p:ph idx="1"/>
          </p:nvPr>
        </p:nvSpPr>
        <p:spPr/>
        <p:txBody>
          <a:bodyPr>
            <a:noAutofit/>
          </a:bodyPr>
          <a:lstStyle/>
          <a:p>
            <a:pPr algn="ctr"/>
            <a:r>
              <a:rPr lang="en-CA" sz="3600" dirty="0" smtClean="0"/>
              <a:t>Currently in beta</a:t>
            </a:r>
          </a:p>
          <a:p>
            <a:pPr algn="ctr">
              <a:buNone/>
            </a:pPr>
            <a:r>
              <a:rPr lang="en-CA" sz="3600" dirty="0" smtClean="0"/>
              <a:t>We are invited to give it a try</a:t>
            </a:r>
          </a:p>
          <a:p>
            <a:pPr algn="ctr"/>
            <a:r>
              <a:rPr lang="en-CA" sz="3600" dirty="0" smtClean="0"/>
              <a:t>Go </a:t>
            </a:r>
            <a:r>
              <a:rPr lang="en-CA" sz="3600" dirty="0" smtClean="0"/>
              <a:t>to </a:t>
            </a:r>
            <a:r>
              <a:rPr lang="en-CA" sz="3600" dirty="0" smtClean="0">
                <a:hlinkClick r:id="rId3"/>
              </a:rPr>
              <a:t>http://</a:t>
            </a:r>
            <a:r>
              <a:rPr lang="en-CA" sz="3600" dirty="0" smtClean="0">
                <a:hlinkClick r:id="rId3"/>
              </a:rPr>
              <a:t>www.qidiq.com/COMP1001</a:t>
            </a:r>
            <a:r>
              <a:rPr lang="en-CA" sz="3600" dirty="0" smtClean="0"/>
              <a:t> and subscribe to the feed</a:t>
            </a:r>
          </a:p>
          <a:p>
            <a:pPr lvl="1" algn="ctr"/>
            <a:r>
              <a:rPr lang="en-CA" sz="3200" dirty="0" smtClean="0"/>
              <a:t>OR find and download the ‘</a:t>
            </a:r>
            <a:r>
              <a:rPr lang="en-CA" sz="3200" dirty="0" err="1" smtClean="0"/>
              <a:t>qidiq</a:t>
            </a:r>
            <a:r>
              <a:rPr lang="en-CA" sz="3200" dirty="0" smtClean="0"/>
              <a:t>’ </a:t>
            </a:r>
            <a:r>
              <a:rPr lang="en-CA" sz="3200" dirty="0" err="1" smtClean="0"/>
              <a:t>iPhone</a:t>
            </a:r>
            <a:r>
              <a:rPr lang="en-CA" sz="3200" dirty="0" smtClean="0"/>
              <a:t> app, go to the feeds tab, press ‘+’, and type COMP1001</a:t>
            </a:r>
          </a:p>
          <a:p>
            <a:pPr algn="ctr"/>
            <a:r>
              <a:rPr lang="en-CA" sz="3600" dirty="0" smtClean="0"/>
              <a:t>Answer the first question!</a:t>
            </a:r>
            <a:endParaRPr lang="en-CA" sz="3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1143000" y="2543175"/>
            <a:ext cx="6858000" cy="177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dirty="0" err="1" smtClean="0"/>
              <a:t>ZOOZbeat</a:t>
            </a:r>
            <a:r>
              <a:rPr lang="en-CA" dirty="0" smtClean="0"/>
              <a:t>: Mobile Music </a:t>
            </a:r>
            <a:r>
              <a:rPr lang="en-CA" dirty="0" err="1" smtClean="0"/>
              <a:t>ReCreation</a:t>
            </a:r>
            <a:r>
              <a:rPr lang="en-CA" dirty="0" smtClean="0"/>
              <a:t> (CHI 2010)</a:t>
            </a:r>
            <a:endParaRPr lang="en-CA" dirty="0"/>
          </a:p>
        </p:txBody>
      </p:sp>
      <p:sp>
        <p:nvSpPr>
          <p:cNvPr id="3" name="Subtitle 2"/>
          <p:cNvSpPr>
            <a:spLocks noGrp="1"/>
          </p:cNvSpPr>
          <p:nvPr>
            <p:ph type="subTitle" idx="1"/>
          </p:nvPr>
        </p:nvSpPr>
        <p:spPr/>
        <p:txBody>
          <a:bodyPr/>
          <a:lstStyle/>
          <a:p>
            <a:r>
              <a:rPr lang="en-CA" dirty="0" smtClean="0">
                <a:hlinkClick r:id="rId2"/>
              </a:rPr>
              <a:t>http://www.youtube.com/watch?v=WmD92tMJEf4</a:t>
            </a:r>
            <a:endParaRPr lang="en-CA"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CA" dirty="0" err="1" smtClean="0"/>
              <a:t>pCubee</a:t>
            </a:r>
            <a:r>
              <a:rPr lang="en-CA" dirty="0" smtClean="0"/>
              <a:t> creates virtual display case (CHI 2010)</a:t>
            </a:r>
            <a:br>
              <a:rPr lang="en-CA" dirty="0" smtClean="0"/>
            </a:br>
            <a:endParaRPr lang="en-CA" dirty="0"/>
          </a:p>
        </p:txBody>
      </p:sp>
      <p:sp>
        <p:nvSpPr>
          <p:cNvPr id="3" name="Subtitle 2"/>
          <p:cNvSpPr>
            <a:spLocks noGrp="1"/>
          </p:cNvSpPr>
          <p:nvPr>
            <p:ph type="subTitle" idx="1"/>
          </p:nvPr>
        </p:nvSpPr>
        <p:spPr/>
        <p:txBody>
          <a:bodyPr/>
          <a:lstStyle/>
          <a:p>
            <a:r>
              <a:rPr lang="en-CA" dirty="0" smtClean="0">
                <a:hlinkClick r:id="rId2"/>
              </a:rPr>
              <a:t>http://www.youtube.com/watch?v=xI4Kcw4uFgs&amp;feature=channel</a:t>
            </a:r>
            <a:endParaRPr lang="en-CA"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CA" dirty="0" smtClean="0"/>
              <a:t>Playtime Computing</a:t>
            </a:r>
            <a:br>
              <a:rPr lang="en-CA" dirty="0" smtClean="0"/>
            </a:br>
            <a:r>
              <a:rPr lang="en-CA" dirty="0" smtClean="0"/>
              <a:t>(not CHI but still awesome)</a:t>
            </a:r>
            <a:br>
              <a:rPr lang="en-CA" dirty="0" smtClean="0"/>
            </a:br>
            <a:endParaRPr lang="en-CA" dirty="0"/>
          </a:p>
        </p:txBody>
      </p:sp>
      <p:sp>
        <p:nvSpPr>
          <p:cNvPr id="3" name="Subtitle 2"/>
          <p:cNvSpPr>
            <a:spLocks noGrp="1"/>
          </p:cNvSpPr>
          <p:nvPr>
            <p:ph type="subTitle" idx="1"/>
          </p:nvPr>
        </p:nvSpPr>
        <p:spPr/>
        <p:txBody>
          <a:bodyPr/>
          <a:lstStyle/>
          <a:p>
            <a:r>
              <a:rPr lang="en-CA" dirty="0" smtClean="0">
                <a:hlinkClick r:id="rId2"/>
              </a:rPr>
              <a:t>http://www.youtube.com/watch?v=UtvPRkEGaRM</a:t>
            </a:r>
            <a:endParaRPr lang="en-CA"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CA" dirty="0" err="1" smtClean="0"/>
              <a:t>PeR</a:t>
            </a:r>
            <a:r>
              <a:rPr lang="en-CA" dirty="0" smtClean="0"/>
              <a:t>: Designing for Perceptive Qualities (CHI 2011)</a:t>
            </a:r>
            <a:br>
              <a:rPr lang="en-CA" dirty="0" smtClean="0"/>
            </a:br>
            <a:endParaRPr lang="en-CA" dirty="0"/>
          </a:p>
        </p:txBody>
      </p:sp>
      <p:sp>
        <p:nvSpPr>
          <p:cNvPr id="3" name="Subtitle 2"/>
          <p:cNvSpPr>
            <a:spLocks noGrp="1"/>
          </p:cNvSpPr>
          <p:nvPr>
            <p:ph type="subTitle" idx="1"/>
          </p:nvPr>
        </p:nvSpPr>
        <p:spPr/>
        <p:txBody>
          <a:bodyPr/>
          <a:lstStyle/>
          <a:p>
            <a:r>
              <a:rPr lang="en-CA" dirty="0" smtClean="0">
                <a:hlinkClick r:id="rId2"/>
              </a:rPr>
              <a:t>http://dqi.id.tue.nl/per/PeR/Movie.html</a:t>
            </a:r>
            <a:endParaRPr lang="en-CA"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CA" dirty="0" err="1" smtClean="0"/>
              <a:t>BiebBeep</a:t>
            </a:r>
            <a:r>
              <a:rPr lang="en-CA" dirty="0" smtClean="0"/>
              <a:t/>
            </a:r>
            <a:br>
              <a:rPr lang="en-CA" dirty="0" smtClean="0"/>
            </a:br>
            <a:r>
              <a:rPr lang="en-CA" dirty="0" smtClean="0"/>
              <a:t>(CHI 2011)</a:t>
            </a:r>
            <a:br>
              <a:rPr lang="en-CA" dirty="0" smtClean="0"/>
            </a:br>
            <a:endParaRPr lang="en-CA" dirty="0"/>
          </a:p>
        </p:txBody>
      </p:sp>
      <p:sp>
        <p:nvSpPr>
          <p:cNvPr id="3" name="Subtitle 2"/>
          <p:cNvSpPr>
            <a:spLocks noGrp="1"/>
          </p:cNvSpPr>
          <p:nvPr>
            <p:ph type="subTitle" idx="1"/>
          </p:nvPr>
        </p:nvSpPr>
        <p:spPr/>
        <p:txBody>
          <a:bodyPr/>
          <a:lstStyle/>
          <a:p>
            <a:r>
              <a:rPr lang="en-CA" dirty="0" smtClean="0">
                <a:hlinkClick r:id="rId2"/>
              </a:rPr>
              <a:t>http://www.youtube.com/watch?v=kfZeghX1SrU</a:t>
            </a:r>
            <a:endParaRPr lang="en-CA"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Pass-Them-Around: Collaborative Use of Mobile Phones for Photo Sharing (CHI 2011)</a:t>
            </a:r>
            <a:r>
              <a:rPr lang="en-CA" dirty="0" smtClean="0"/>
              <a:t/>
            </a:r>
            <a:br>
              <a:rPr lang="en-CA" dirty="0" smtClean="0"/>
            </a:br>
            <a:endParaRPr lang="en-CA" dirty="0"/>
          </a:p>
        </p:txBody>
      </p:sp>
      <p:sp>
        <p:nvSpPr>
          <p:cNvPr id="3" name="Subtitle 2"/>
          <p:cNvSpPr>
            <a:spLocks noGrp="1"/>
          </p:cNvSpPr>
          <p:nvPr>
            <p:ph type="subTitle" idx="1"/>
          </p:nvPr>
        </p:nvSpPr>
        <p:spPr/>
        <p:txBody>
          <a:bodyPr/>
          <a:lstStyle/>
          <a:p>
            <a:r>
              <a:rPr lang="en-CA" dirty="0" smtClean="0">
                <a:hlinkClick r:id="rId2"/>
              </a:rPr>
              <a:t>http://www.youtube.com/watch?v=Omx50UD_J0o</a:t>
            </a:r>
            <a:endParaRPr lang="en-CA"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err="1" smtClean="0"/>
              <a:t>YouPivot</a:t>
            </a:r>
            <a:r>
              <a:rPr lang="en-US" dirty="0" smtClean="0"/>
              <a:t>: Improving Recall with Contextual Search </a:t>
            </a:r>
            <a:br>
              <a:rPr lang="en-US" dirty="0" smtClean="0"/>
            </a:br>
            <a:r>
              <a:rPr lang="en-US" dirty="0" smtClean="0"/>
              <a:t>(CHI 2011)</a:t>
            </a:r>
            <a:r>
              <a:rPr lang="en-CA" dirty="0" smtClean="0"/>
              <a:t/>
            </a:r>
            <a:br>
              <a:rPr lang="en-CA" dirty="0" smtClean="0"/>
            </a:br>
            <a:endParaRPr lang="en-CA" dirty="0"/>
          </a:p>
        </p:txBody>
      </p:sp>
      <p:sp>
        <p:nvSpPr>
          <p:cNvPr id="3" name="Subtitle 2"/>
          <p:cNvSpPr>
            <a:spLocks noGrp="1"/>
          </p:cNvSpPr>
          <p:nvPr>
            <p:ph type="subTitle" idx="1"/>
          </p:nvPr>
        </p:nvSpPr>
        <p:spPr/>
        <p:txBody>
          <a:bodyPr/>
          <a:lstStyle/>
          <a:p>
            <a:r>
              <a:rPr lang="en-CA" dirty="0" smtClean="0">
                <a:hlinkClick r:id="rId2"/>
              </a:rPr>
              <a:t>http://www.youtube.com/watch?v=v1mnEf63W2c</a:t>
            </a:r>
            <a:endParaRPr lang="en-C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p:spPr>
        <p:txBody>
          <a:bodyPr>
            <a:normAutofit/>
          </a:bodyPr>
          <a:lstStyle/>
          <a:p>
            <a:pPr eaLnBrk="1" hangingPunct="1"/>
            <a:r>
              <a:rPr lang="en-CA" dirty="0" smtClean="0"/>
              <a:t>What’s Wrong With This Picture?</a:t>
            </a:r>
            <a:endParaRPr lang="en-US" dirty="0" smtClean="0"/>
          </a:p>
        </p:txBody>
      </p:sp>
      <p:sp>
        <p:nvSpPr>
          <p:cNvPr id="5123" name="Text Box 4"/>
          <p:cNvSpPr txBox="1">
            <a:spLocks noChangeArrowheads="1"/>
          </p:cNvSpPr>
          <p:nvPr/>
        </p:nvSpPr>
        <p:spPr bwMode="auto">
          <a:xfrm>
            <a:off x="1811338" y="5948363"/>
            <a:ext cx="5519737" cy="304800"/>
          </a:xfrm>
          <a:prstGeom prst="rect">
            <a:avLst/>
          </a:prstGeom>
          <a:noFill/>
          <a:ln w="9525">
            <a:noFill/>
            <a:miter lim="800000"/>
            <a:headEnd/>
            <a:tailEnd/>
          </a:ln>
        </p:spPr>
        <p:txBody>
          <a:bodyPr wrap="none">
            <a:spAutoFit/>
          </a:bodyPr>
          <a:lstStyle/>
          <a:p>
            <a:pPr algn="ctr"/>
            <a:r>
              <a:rPr lang="en-US" sz="1400" dirty="0">
                <a:hlinkClick r:id="rId2"/>
              </a:rPr>
              <a:t>http://images.amazon.com/images/P/0385267746.01.LZZZZZZZ.jpg</a:t>
            </a:r>
            <a:endParaRPr lang="en-US" sz="1400" dirty="0"/>
          </a:p>
        </p:txBody>
      </p:sp>
      <p:pic>
        <p:nvPicPr>
          <p:cNvPr id="5124" name="Picture 9" descr="BadTeapot"/>
          <p:cNvPicPr>
            <a:picLocks noGrp="1" noChangeAspect="1" noChangeArrowheads="1"/>
          </p:cNvPicPr>
          <p:nvPr>
            <p:ph idx="1"/>
          </p:nvPr>
        </p:nvPicPr>
        <p:blipFill>
          <a:blip r:embed="rId3" cstate="print"/>
          <a:srcRect/>
          <a:stretch>
            <a:fillRect/>
          </a:stretch>
        </p:blipFill>
        <p:spPr>
          <a:xfrm>
            <a:off x="2728913" y="1552575"/>
            <a:ext cx="3687762" cy="4037013"/>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p:spPr>
        <p:txBody>
          <a:bodyPr>
            <a:normAutofit/>
          </a:bodyPr>
          <a:lstStyle/>
          <a:p>
            <a:pPr eaLnBrk="1" hangingPunct="1"/>
            <a:r>
              <a:rPr lang="en-CA" dirty="0" smtClean="0"/>
              <a:t>What’s Wrong With This Picture?</a:t>
            </a:r>
            <a:endParaRPr lang="en-US" dirty="0" smtClean="0"/>
          </a:p>
        </p:txBody>
      </p:sp>
      <p:sp>
        <p:nvSpPr>
          <p:cNvPr id="6147" name="Text Box 3"/>
          <p:cNvSpPr txBox="1">
            <a:spLocks noChangeArrowheads="1"/>
          </p:cNvSpPr>
          <p:nvPr/>
        </p:nvSpPr>
        <p:spPr bwMode="auto">
          <a:xfrm>
            <a:off x="2311400" y="6076950"/>
            <a:ext cx="4518025" cy="304800"/>
          </a:xfrm>
          <a:prstGeom prst="rect">
            <a:avLst/>
          </a:prstGeom>
          <a:noFill/>
          <a:ln w="9525">
            <a:noFill/>
            <a:miter lim="800000"/>
            <a:headEnd/>
            <a:tailEnd/>
          </a:ln>
        </p:spPr>
        <p:txBody>
          <a:bodyPr wrap="none">
            <a:spAutoFit/>
          </a:bodyPr>
          <a:lstStyle/>
          <a:p>
            <a:pPr algn="ctr"/>
            <a:r>
              <a:rPr lang="en-US" sz="1400" dirty="0">
                <a:hlinkClick r:id="rId2"/>
              </a:rPr>
              <a:t>http://www.tubz.com/images/porcher/imgLarge1380.jpg</a:t>
            </a:r>
            <a:endParaRPr lang="en-US" sz="1400" dirty="0"/>
          </a:p>
        </p:txBody>
      </p:sp>
      <p:pic>
        <p:nvPicPr>
          <p:cNvPr id="6148" name="Picture 6"/>
          <p:cNvPicPr>
            <a:picLocks noGrp="1" noChangeAspect="1" noChangeArrowheads="1"/>
          </p:cNvPicPr>
          <p:nvPr>
            <p:ph idx="1"/>
          </p:nvPr>
        </p:nvPicPr>
        <p:blipFill>
          <a:blip r:embed="rId3" cstate="print"/>
          <a:srcRect/>
          <a:stretch>
            <a:fillRect/>
          </a:stretch>
        </p:blipFill>
        <p:spPr>
          <a:xfrm>
            <a:off x="3321050" y="1555750"/>
            <a:ext cx="2501900" cy="4321175"/>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p:spPr>
        <p:txBody>
          <a:bodyPr>
            <a:normAutofit/>
          </a:bodyPr>
          <a:lstStyle/>
          <a:p>
            <a:pPr eaLnBrk="1" hangingPunct="1"/>
            <a:r>
              <a:rPr lang="en-CA" dirty="0" smtClean="0"/>
              <a:t>What’s Wrong With This Picture?</a:t>
            </a:r>
            <a:endParaRPr lang="en-US" dirty="0" smtClean="0"/>
          </a:p>
        </p:txBody>
      </p:sp>
      <p:sp>
        <p:nvSpPr>
          <p:cNvPr id="7171" name="Text Box 3"/>
          <p:cNvSpPr txBox="1">
            <a:spLocks noChangeArrowheads="1"/>
          </p:cNvSpPr>
          <p:nvPr/>
        </p:nvSpPr>
        <p:spPr bwMode="auto">
          <a:xfrm>
            <a:off x="2438400" y="6076950"/>
            <a:ext cx="4262438" cy="304800"/>
          </a:xfrm>
          <a:prstGeom prst="rect">
            <a:avLst/>
          </a:prstGeom>
          <a:noFill/>
          <a:ln w="9525">
            <a:noFill/>
            <a:miter lim="800000"/>
            <a:headEnd/>
            <a:tailEnd/>
          </a:ln>
        </p:spPr>
        <p:txBody>
          <a:bodyPr wrap="none">
            <a:spAutoFit/>
          </a:bodyPr>
          <a:lstStyle/>
          <a:p>
            <a:pPr algn="ctr"/>
            <a:r>
              <a:rPr lang="en-US" sz="1400" dirty="0">
                <a:hlinkClick r:id="rId2"/>
              </a:rPr>
              <a:t>http://yeskarthi.files.wordpress.com/2007/05/emi.jpg</a:t>
            </a:r>
            <a:endParaRPr lang="en-US" sz="1400" dirty="0"/>
          </a:p>
        </p:txBody>
      </p:sp>
      <p:pic>
        <p:nvPicPr>
          <p:cNvPr id="7172" name="Picture 6"/>
          <p:cNvPicPr>
            <a:picLocks noGrp="1" noChangeAspect="1" noChangeArrowheads="1"/>
          </p:cNvPicPr>
          <p:nvPr>
            <p:ph idx="1"/>
          </p:nvPr>
        </p:nvPicPr>
        <p:blipFill>
          <a:blip r:embed="rId3" cstate="print"/>
          <a:srcRect/>
          <a:stretch>
            <a:fillRect/>
          </a:stretch>
        </p:blipFill>
        <p:spPr>
          <a:xfrm>
            <a:off x="1223963" y="1728788"/>
            <a:ext cx="6697662" cy="3900487"/>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p:spPr>
        <p:txBody>
          <a:bodyPr>
            <a:normAutofit/>
          </a:bodyPr>
          <a:lstStyle/>
          <a:p>
            <a:pPr eaLnBrk="1" hangingPunct="1"/>
            <a:r>
              <a:rPr lang="en-CA" dirty="0" smtClean="0"/>
              <a:t>What’s Wrong With This Picture?</a:t>
            </a:r>
            <a:endParaRPr lang="en-US" dirty="0" smtClean="0"/>
          </a:p>
        </p:txBody>
      </p:sp>
      <p:sp>
        <p:nvSpPr>
          <p:cNvPr id="8195" name="Text Box 3"/>
          <p:cNvSpPr txBox="1">
            <a:spLocks noChangeArrowheads="1"/>
          </p:cNvSpPr>
          <p:nvPr/>
        </p:nvSpPr>
        <p:spPr bwMode="auto">
          <a:xfrm>
            <a:off x="2301875" y="6076950"/>
            <a:ext cx="4537075" cy="304800"/>
          </a:xfrm>
          <a:prstGeom prst="rect">
            <a:avLst/>
          </a:prstGeom>
          <a:noFill/>
          <a:ln w="9525">
            <a:noFill/>
            <a:miter lim="800000"/>
            <a:headEnd/>
            <a:tailEnd/>
          </a:ln>
        </p:spPr>
        <p:txBody>
          <a:bodyPr wrap="none">
            <a:spAutoFit/>
          </a:bodyPr>
          <a:lstStyle/>
          <a:p>
            <a:pPr algn="ctr"/>
            <a:r>
              <a:rPr lang="en-US" sz="1400" dirty="0">
                <a:hlinkClick r:id="rId2"/>
              </a:rPr>
              <a:t>http://static.flickr.com/51/169941715_d767577f64_o.jpg</a:t>
            </a:r>
            <a:endParaRPr lang="en-US" sz="1400" dirty="0"/>
          </a:p>
        </p:txBody>
      </p:sp>
      <p:pic>
        <p:nvPicPr>
          <p:cNvPr id="8196" name="Picture 9" descr="ConfusingClock"/>
          <p:cNvPicPr>
            <a:picLocks noGrp="1" noChangeAspect="1" noChangeArrowheads="1"/>
          </p:cNvPicPr>
          <p:nvPr>
            <p:ph idx="1"/>
          </p:nvPr>
        </p:nvPicPr>
        <p:blipFill>
          <a:blip r:embed="rId3" cstate="print"/>
          <a:srcRect/>
          <a:stretch>
            <a:fillRect/>
          </a:stretch>
        </p:blipFill>
        <p:spPr>
          <a:xfrm>
            <a:off x="2667000" y="1778000"/>
            <a:ext cx="3811588" cy="3811588"/>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eaLnBrk="1" hangingPunct="1"/>
            <a:r>
              <a:rPr lang="en-CA" dirty="0" smtClean="0"/>
              <a:t>What’s Wrong With This Picture?</a:t>
            </a:r>
            <a:endParaRPr lang="en-US" dirty="0" smtClean="0"/>
          </a:p>
        </p:txBody>
      </p:sp>
      <p:pic>
        <p:nvPicPr>
          <p:cNvPr id="9219" name="Picture 3" descr="oven"/>
          <p:cNvPicPr>
            <a:picLocks noGrp="1" noChangeAspect="1" noChangeArrowheads="1"/>
          </p:cNvPicPr>
          <p:nvPr>
            <p:ph idx="1"/>
          </p:nvPr>
        </p:nvPicPr>
        <p:blipFill>
          <a:blip r:embed="rId2" cstate="print"/>
          <a:srcRect/>
          <a:stretch>
            <a:fillRect/>
          </a:stretch>
        </p:blipFill>
        <p:spPr>
          <a:xfrm>
            <a:off x="3009900" y="1989138"/>
            <a:ext cx="3124200" cy="3454400"/>
          </a:xfrm>
          <a:noFill/>
        </p:spPr>
      </p:pic>
      <p:sp>
        <p:nvSpPr>
          <p:cNvPr id="9220" name="Text Box 4"/>
          <p:cNvSpPr txBox="1">
            <a:spLocks noChangeArrowheads="1"/>
          </p:cNvSpPr>
          <p:nvPr/>
        </p:nvSpPr>
        <p:spPr bwMode="auto">
          <a:xfrm>
            <a:off x="646113" y="6076950"/>
            <a:ext cx="7848600" cy="304800"/>
          </a:xfrm>
          <a:prstGeom prst="rect">
            <a:avLst/>
          </a:prstGeom>
          <a:noFill/>
          <a:ln w="9525">
            <a:noFill/>
            <a:miter lim="800000"/>
            <a:headEnd/>
            <a:tailEnd/>
          </a:ln>
        </p:spPr>
        <p:txBody>
          <a:bodyPr wrap="none">
            <a:spAutoFit/>
          </a:bodyPr>
          <a:lstStyle/>
          <a:p>
            <a:pPr algn="ctr"/>
            <a:r>
              <a:rPr lang="en-US" sz="1400" dirty="0">
                <a:hlinkClick r:id="rId3"/>
              </a:rPr>
              <a:t>http://www.kitchencontraptions.com/archives/pictures/smeg-double-oven-stainless-steel-range.jpg</a:t>
            </a:r>
            <a:endParaRPr lang="en-US"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Why Buttons Go Bad (Bridging Design and Engineering with HCI)</a:t>
            </a:r>
            <a:endParaRPr lang="en-CA" dirty="0"/>
          </a:p>
        </p:txBody>
      </p:sp>
      <p:sp>
        <p:nvSpPr>
          <p:cNvPr id="5" name="Subtitle 4"/>
          <p:cNvSpPr>
            <a:spLocks noGrp="1"/>
          </p:cNvSpPr>
          <p:nvPr>
            <p:ph type="subTitle" idx="1"/>
          </p:nvPr>
        </p:nvSpPr>
        <p:spPr/>
        <p:txBody>
          <a:bodyPr/>
          <a:lstStyle/>
          <a:p>
            <a:r>
              <a:rPr lang="en-CA" dirty="0" smtClean="0">
                <a:hlinkClick r:id="rId2"/>
              </a:rPr>
              <a:t>http://www.youtube.com/watch?v=X5WXaUQtPRs</a:t>
            </a:r>
            <a:endParaRPr lang="en-CA"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2154</TotalTime>
  <Words>2448</Words>
  <Application>Microsoft Office PowerPoint</Application>
  <PresentationFormat>On-screen Show (4:3)</PresentationFormat>
  <Paragraphs>265</Paragraphs>
  <Slides>39</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Office Theme</vt:lpstr>
      <vt:lpstr>Microsoft Word 97 - 2004 Document</vt:lpstr>
      <vt:lpstr>Human Computer Interaction</vt:lpstr>
      <vt:lpstr>Slide 2</vt:lpstr>
      <vt:lpstr>What’s Wrong With This Picture?</vt:lpstr>
      <vt:lpstr>What’s Wrong With This Picture?</vt:lpstr>
      <vt:lpstr>What’s Wrong With This Picture?</vt:lpstr>
      <vt:lpstr>What’s Wrong With This Picture?</vt:lpstr>
      <vt:lpstr>What’s Wrong With This Picture?</vt:lpstr>
      <vt:lpstr>What’s Wrong With This Picture?</vt:lpstr>
      <vt:lpstr>Why Buttons Go Bad (Bridging Design and Engineering with HCI)</vt:lpstr>
      <vt:lpstr>Slide 10</vt:lpstr>
      <vt:lpstr>Seven Stages of Action</vt:lpstr>
      <vt:lpstr>Seven Stages of Action</vt:lpstr>
      <vt:lpstr>Seven Stages of Action - Example</vt:lpstr>
      <vt:lpstr>Resulting Design Questions</vt:lpstr>
      <vt:lpstr>Principles of Design</vt:lpstr>
      <vt:lpstr>Principles of Design</vt:lpstr>
      <vt:lpstr>Principles of Design</vt:lpstr>
      <vt:lpstr>Principles of Design</vt:lpstr>
      <vt:lpstr>Principles of Design</vt:lpstr>
      <vt:lpstr>Principles of Design</vt:lpstr>
      <vt:lpstr>Slide 21</vt:lpstr>
      <vt:lpstr>Cognition: Understanding Users</vt:lpstr>
      <vt:lpstr>Attention</vt:lpstr>
      <vt:lpstr>Attention</vt:lpstr>
      <vt:lpstr>Perception</vt:lpstr>
      <vt:lpstr>Memory</vt:lpstr>
      <vt:lpstr>Problem Solving and Decision Making</vt:lpstr>
      <vt:lpstr>Mental Models</vt:lpstr>
      <vt:lpstr>Embodied Cognition</vt:lpstr>
      <vt:lpstr>Donald Norman on The Three Levels of Emotional Design</vt:lpstr>
      <vt:lpstr>Analyzing ‘qidiq: Questions Done Quick’</vt:lpstr>
      <vt:lpstr>Slide 32</vt:lpstr>
      <vt:lpstr>ZOOZbeat: Mobile Music ReCreation (CHI 2010)</vt:lpstr>
      <vt:lpstr>pCubee creates virtual display case (CHI 2010) </vt:lpstr>
      <vt:lpstr>Playtime Computing (not CHI but still awesome) </vt:lpstr>
      <vt:lpstr>PeR: Designing for Perceptive Qualities (CHI 2011) </vt:lpstr>
      <vt:lpstr>BiebBeep (CHI 2011) </vt:lpstr>
      <vt:lpstr>Pass-Them-Around: Collaborative Use of Mobile Phones for Photo Sharing (CHI 2011) </vt:lpstr>
      <vt:lpstr>YouPivot: Improving Recall with Contextual Search  (CHI 2011)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Gail</dc:creator>
  <cp:lastModifiedBy>Gail</cp:lastModifiedBy>
  <cp:revision>511</cp:revision>
  <dcterms:created xsi:type="dcterms:W3CDTF">2010-05-09T19:22:45Z</dcterms:created>
  <dcterms:modified xsi:type="dcterms:W3CDTF">2011-06-06T19:39:40Z</dcterms:modified>
</cp:coreProperties>
</file>